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4" r:id="rId5"/>
    <p:sldId id="260" r:id="rId6"/>
    <p:sldId id="263" r:id="rId7"/>
    <p:sldId id="285" r:id="rId8"/>
    <p:sldId id="286" r:id="rId9"/>
    <p:sldId id="287" r:id="rId10"/>
    <p:sldId id="288" r:id="rId11"/>
    <p:sldId id="289" r:id="rId12"/>
    <p:sldId id="290" r:id="rId13"/>
    <p:sldId id="291" r:id="rId14"/>
    <p:sldId id="292" r:id="rId15"/>
    <p:sldId id="293" r:id="rId16"/>
    <p:sldId id="294" r:id="rId17"/>
    <p:sldId id="284" r:id="rId18"/>
  </p:sldIdLst>
  <p:sldSz cx="18288000" cy="10287000"/>
  <p:notesSz cx="6858000" cy="9144000"/>
  <p:embeddedFontLst>
    <p:embeddedFont>
      <p:font typeface="DejaVu Serif" panose="020B0604020202020204" charset="0"/>
      <p:regular r:id="rId19"/>
    </p:embeddedFont>
    <p:embeddedFont>
      <p:font typeface="DejaVu Serif Italics" panose="020B0604020202020204" charset="0"/>
      <p:regular r:id="rId20"/>
    </p:embeddedFont>
    <p:embeddedFont>
      <p:font typeface="Inter" panose="020B0604020202020204" charset="0"/>
      <p:regular r:id="rId21"/>
    </p:embeddedFont>
    <p:embeddedFont>
      <p:font typeface="Inter Bold" panose="020B0604020202020204" charset="0"/>
      <p:regular r:id="rId22"/>
    </p:embeddedFont>
    <p:embeddedFont>
      <p:font typeface="Open Sans Bold Bold" panose="020B0604020202020204" charset="0"/>
      <p:regular r:id="rId23"/>
    </p:embeddedFont>
    <p:embeddedFont>
      <p:font typeface="Poppins Medium Bold" panose="020B0604020202020204" charset="0"/>
      <p:regular r:id="rId24"/>
    </p:embeddedFont>
    <p:embeddedFont>
      <p:font typeface="Saira Black"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3850"/>
    <a:srgbClr val="005E64"/>
    <a:srgbClr val="007E86"/>
    <a:srgbClr val="0096A2"/>
    <a:srgbClr val="1A588E"/>
    <a:srgbClr val="0526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2" autoAdjust="0"/>
    <p:restoredTop sz="94622" autoAdjust="0"/>
  </p:normalViewPr>
  <p:slideViewPr>
    <p:cSldViewPr>
      <p:cViewPr varScale="1">
        <p:scale>
          <a:sx n="40" d="100"/>
          <a:sy n="40" d="100"/>
        </p:scale>
        <p:origin x="72" y="10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014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gif"/><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svg"/><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jpeg"/><Relationship Id="rId10" Type="http://schemas.openxmlformats.org/officeDocument/2006/relationships/image" Target="../media/image53.png"/><Relationship Id="rId4" Type="http://schemas.openxmlformats.org/officeDocument/2006/relationships/image" Target="../media/image47.svg"/><Relationship Id="rId9" Type="http://schemas.openxmlformats.org/officeDocument/2006/relationships/image" Target="../media/image52.sv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svg"/><Relationship Id="rId3" Type="http://schemas.openxmlformats.org/officeDocument/2006/relationships/image" Target="../media/image11.svg"/><Relationship Id="rId7" Type="http://schemas.openxmlformats.org/officeDocument/2006/relationships/image" Target="../media/image15.svg"/><Relationship Id="rId12" Type="http://schemas.openxmlformats.org/officeDocument/2006/relationships/image" Target="../media/image20.png"/><Relationship Id="rId2" Type="http://schemas.openxmlformats.org/officeDocument/2006/relationships/image" Target="../media/image10.png"/><Relationship Id="rId16" Type="http://schemas.openxmlformats.org/officeDocument/2006/relationships/image" Target="../media/image24.sv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 Id="rId14" Type="http://schemas.openxmlformats.org/officeDocument/2006/relationships/image" Target="../media/image22.gif"/></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9.svg"/><Relationship Id="rId7" Type="http://schemas.openxmlformats.org/officeDocument/2006/relationships/image" Target="../media/image27.sv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31.svg"/><Relationship Id="rId4" Type="http://schemas.openxmlformats.org/officeDocument/2006/relationships/image" Target="../media/image30.png"/><Relationship Id="rId9" Type="http://schemas.openxmlformats.org/officeDocument/2006/relationships/image" Target="../media/image33.sv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263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144500" y="-2057400"/>
            <a:ext cx="4114800" cy="4114800"/>
          </a:xfrm>
          <a:prstGeom prst="rect">
            <a:avLst/>
          </a:prstGeom>
        </p:spPr>
      </p:pic>
      <p:pic>
        <p:nvPicPr>
          <p:cNvPr id="3" name="Picture 3"/>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673" y="6625635"/>
            <a:ext cx="6240780" cy="6240780"/>
          </a:xfrm>
          <a:prstGeom prst="rect">
            <a:avLst/>
          </a:prstGeom>
        </p:spPr>
      </p:pic>
      <p:sp>
        <p:nvSpPr>
          <p:cNvPr id="4" name="AutoShape 4"/>
          <p:cNvSpPr/>
          <p:nvPr/>
        </p:nvSpPr>
        <p:spPr>
          <a:xfrm rot="66576">
            <a:off x="10766644" y="9788974"/>
            <a:ext cx="4435672" cy="0"/>
          </a:xfrm>
          <a:prstGeom prst="line">
            <a:avLst/>
          </a:prstGeom>
          <a:ln w="28575" cap="flat">
            <a:solidFill>
              <a:srgbClr val="ECF3FB"/>
            </a:solidFill>
            <a:prstDash val="solid"/>
            <a:headEnd type="none" w="sm" len="sm"/>
            <a:tailEnd type="none" w="sm" len="sm"/>
          </a:ln>
        </p:spPr>
      </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028700"/>
            <a:ext cx="1257108" cy="314277"/>
          </a:xfrm>
          <a:prstGeom prst="rect">
            <a:avLst/>
          </a:prstGeom>
        </p:spPr>
      </p:pic>
      <p:sp>
        <p:nvSpPr>
          <p:cNvPr id="6" name="AutoShape 6"/>
          <p:cNvSpPr/>
          <p:nvPr/>
        </p:nvSpPr>
        <p:spPr>
          <a:xfrm>
            <a:off x="2651760" y="1171551"/>
            <a:ext cx="6492240" cy="0"/>
          </a:xfrm>
          <a:prstGeom prst="line">
            <a:avLst/>
          </a:prstGeom>
          <a:ln w="28575" cap="flat">
            <a:solidFill>
              <a:srgbClr val="ECF3FB"/>
            </a:solidFill>
            <a:prstDash val="solid"/>
            <a:headEnd type="none" w="sm" len="sm"/>
            <a:tailEnd type="none" w="sm" len="sm"/>
          </a:ln>
        </p:spPr>
      </p:sp>
      <p:grpSp>
        <p:nvGrpSpPr>
          <p:cNvPr id="7" name="Group 7"/>
          <p:cNvGrpSpPr>
            <a:grpSpLocks noChangeAspect="1"/>
          </p:cNvGrpSpPr>
          <p:nvPr/>
        </p:nvGrpSpPr>
        <p:grpSpPr>
          <a:xfrm>
            <a:off x="482420" y="2057400"/>
            <a:ext cx="3606776" cy="3606761"/>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99" r="-24999"/>
              </a:stretch>
            </a:blipFill>
          </p:spPr>
        </p:sp>
      </p:grpSp>
      <p:grpSp>
        <p:nvGrpSpPr>
          <p:cNvPr id="9" name="Group 9"/>
          <p:cNvGrpSpPr>
            <a:grpSpLocks noChangeAspect="1"/>
          </p:cNvGrpSpPr>
          <p:nvPr/>
        </p:nvGrpSpPr>
        <p:grpSpPr>
          <a:xfrm>
            <a:off x="4367295" y="2057400"/>
            <a:ext cx="3606776" cy="3606761"/>
            <a:chOff x="0" y="0"/>
            <a:chExt cx="6350000" cy="6349975"/>
          </a:xfrm>
        </p:grpSpPr>
        <p:sp>
          <p:nvSpPr>
            <p:cNvPr id="10" name="Freeform 10"/>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l="-79795" r="-11134"/>
              </a:stretch>
            </a:blipFill>
          </p:spPr>
        </p:sp>
      </p:grpSp>
      <p:pic>
        <p:nvPicPr>
          <p:cNvPr id="11" name="Picture 1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874447" y="575932"/>
            <a:ext cx="769706" cy="905536"/>
          </a:xfrm>
          <a:prstGeom prst="rect">
            <a:avLst/>
          </a:prstGeom>
        </p:spPr>
      </p:pic>
      <p:pic>
        <p:nvPicPr>
          <p:cNvPr id="12" name="Picture 12"/>
          <p:cNvPicPr>
            <a:picLocks noChangeAspect="1"/>
          </p:cNvPicPr>
          <p:nvPr/>
        </p:nvPicPr>
        <p:blipFill>
          <a:blip r:embed="rId10"/>
          <a:srcRect/>
          <a:stretch>
            <a:fillRect/>
          </a:stretch>
        </p:blipFill>
        <p:spPr>
          <a:xfrm>
            <a:off x="15202177" y="9258300"/>
            <a:ext cx="2522336" cy="668419"/>
          </a:xfrm>
          <a:prstGeom prst="rect">
            <a:avLst/>
          </a:prstGeom>
        </p:spPr>
      </p:pic>
      <p:sp>
        <p:nvSpPr>
          <p:cNvPr id="13" name="TextBox 13"/>
          <p:cNvSpPr txBox="1"/>
          <p:nvPr/>
        </p:nvSpPr>
        <p:spPr>
          <a:xfrm>
            <a:off x="8111819" y="3521907"/>
            <a:ext cx="9544366" cy="2142253"/>
          </a:xfrm>
          <a:prstGeom prst="rect">
            <a:avLst/>
          </a:prstGeom>
        </p:spPr>
        <p:txBody>
          <a:bodyPr lIns="0" tIns="0" rIns="0" bIns="0" rtlCol="0" anchor="t">
            <a:spAutoFit/>
          </a:bodyPr>
          <a:lstStyle/>
          <a:p>
            <a:pPr algn="ctr">
              <a:lnSpc>
                <a:spcPts val="8540"/>
              </a:lnSpc>
              <a:spcBef>
                <a:spcPct val="0"/>
              </a:spcBef>
            </a:pPr>
            <a:r>
              <a:rPr lang="en-US" sz="6100" spc="-183">
                <a:solidFill>
                  <a:srgbClr val="FFFFFF"/>
                </a:solidFill>
                <a:latin typeface="Saira Black Bold"/>
              </a:rPr>
              <a:t>ĐỀ TÀI </a:t>
            </a:r>
          </a:p>
          <a:p>
            <a:pPr algn="ctr">
              <a:lnSpc>
                <a:spcPts val="8540"/>
              </a:lnSpc>
              <a:spcBef>
                <a:spcPct val="0"/>
              </a:spcBef>
            </a:pPr>
            <a:r>
              <a:rPr lang="en-US" sz="6100" spc="-183">
                <a:solidFill>
                  <a:srgbClr val="FFFFFF"/>
                </a:solidFill>
                <a:latin typeface="Saira Black Bold"/>
              </a:rPr>
              <a:t>TRANG WEB TÌM VIỆC</a:t>
            </a:r>
          </a:p>
        </p:txBody>
      </p:sp>
      <p:sp>
        <p:nvSpPr>
          <p:cNvPr id="14" name="TextBox 14"/>
          <p:cNvSpPr txBox="1"/>
          <p:nvPr/>
        </p:nvSpPr>
        <p:spPr>
          <a:xfrm>
            <a:off x="10751017" y="6607368"/>
            <a:ext cx="4724400" cy="484684"/>
          </a:xfrm>
          <a:prstGeom prst="rect">
            <a:avLst/>
          </a:prstGeom>
        </p:spPr>
        <p:txBody>
          <a:bodyPr lIns="0" tIns="0" rIns="0" bIns="0" rtlCol="0" anchor="t">
            <a:spAutoFit/>
          </a:bodyPr>
          <a:lstStyle/>
          <a:p>
            <a:pPr algn="ctr">
              <a:lnSpc>
                <a:spcPts val="4059"/>
              </a:lnSpc>
            </a:pPr>
            <a:r>
              <a:rPr lang="en-US" sz="2899" dirty="0" err="1">
                <a:solidFill>
                  <a:srgbClr val="FFFFFF"/>
                </a:solidFill>
                <a:latin typeface="DejaVu Serif Italics"/>
              </a:rPr>
              <a:t>Giảng</a:t>
            </a:r>
            <a:r>
              <a:rPr lang="en-US" sz="2899" dirty="0">
                <a:solidFill>
                  <a:srgbClr val="FFFFFF"/>
                </a:solidFill>
                <a:latin typeface="DejaVu Serif Italics"/>
              </a:rPr>
              <a:t> </a:t>
            </a:r>
            <a:r>
              <a:rPr lang="en-US" sz="2899" dirty="0" err="1">
                <a:solidFill>
                  <a:srgbClr val="FFFFFF"/>
                </a:solidFill>
                <a:latin typeface="DejaVu Serif Italics"/>
              </a:rPr>
              <a:t>viên</a:t>
            </a:r>
            <a:r>
              <a:rPr lang="en-US" sz="2899">
                <a:solidFill>
                  <a:srgbClr val="FFFFFF"/>
                </a:solidFill>
                <a:latin typeface="DejaVu Serif Italics"/>
              </a:rPr>
              <a:t>: Võ Văn Hải</a:t>
            </a:r>
            <a:endParaRPr lang="en-US" sz="2899" dirty="0">
              <a:solidFill>
                <a:srgbClr val="0C48BD"/>
              </a:solidFill>
              <a:latin typeface="DejaVu Serif"/>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05</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Xem, cập nhật thông tin cá nhân và skill của ứng viên</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88BB7E04-7EE4-D3FA-6F7C-A18CAE8269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52922" y="2485778"/>
            <a:ext cx="12515030" cy="7051004"/>
          </a:xfrm>
          <a:prstGeom prst="rect">
            <a:avLst/>
          </a:prstGeom>
          <a:noFill/>
          <a:ln>
            <a:noFill/>
          </a:ln>
        </p:spPr>
      </p:pic>
    </p:spTree>
    <p:extLst>
      <p:ext uri="{BB962C8B-B14F-4D97-AF65-F5344CB8AC3E}">
        <p14:creationId xmlns:p14="http://schemas.microsoft.com/office/powerpoint/2010/main" val="25365212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06</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Xem, cập nhật thông tin cá nhân của nhà tuyển dụng</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23364D51-8920-2CFA-BD68-16374F8BBD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0630" y="2219072"/>
            <a:ext cx="13188121" cy="7430225"/>
          </a:xfrm>
          <a:prstGeom prst="rect">
            <a:avLst/>
          </a:prstGeom>
          <a:noFill/>
          <a:ln>
            <a:noFill/>
          </a:ln>
        </p:spPr>
      </p:pic>
    </p:spTree>
    <p:extLst>
      <p:ext uri="{BB962C8B-B14F-4D97-AF65-F5344CB8AC3E}">
        <p14:creationId xmlns:p14="http://schemas.microsoft.com/office/powerpoint/2010/main" val="11769426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07</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Xem và gửi mail ứng tuyển những vị trí phù hợp</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D1EDDB01-BBB9-4049-1A21-5D53E660FE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96671" y="2268440"/>
            <a:ext cx="12660026" cy="7121095"/>
          </a:xfrm>
          <a:prstGeom prst="rect">
            <a:avLst/>
          </a:prstGeom>
          <a:noFill/>
          <a:ln>
            <a:noFill/>
          </a:ln>
        </p:spPr>
      </p:pic>
    </p:spTree>
    <p:extLst>
      <p:ext uri="{BB962C8B-B14F-4D97-AF65-F5344CB8AC3E}">
        <p14:creationId xmlns:p14="http://schemas.microsoft.com/office/powerpoint/2010/main" val="1985130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08</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Xem và gửi mail mời những ứng viên phù hợp </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B8E4DD5D-2385-8CFD-84FE-F010BCEBE0C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7230" y="2290498"/>
            <a:ext cx="13296970" cy="7479368"/>
          </a:xfrm>
          <a:prstGeom prst="rect">
            <a:avLst/>
          </a:prstGeom>
          <a:noFill/>
          <a:ln>
            <a:noFill/>
          </a:ln>
        </p:spPr>
      </p:pic>
    </p:spTree>
    <p:extLst>
      <p:ext uri="{BB962C8B-B14F-4D97-AF65-F5344CB8AC3E}">
        <p14:creationId xmlns:p14="http://schemas.microsoft.com/office/powerpoint/2010/main" val="38822748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09</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Đăng tin tuyển dụng</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AE8E4954-9BCB-89C1-344C-7D7A6A2D280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9261" y="2286487"/>
            <a:ext cx="13264292" cy="7460987"/>
          </a:xfrm>
          <a:prstGeom prst="rect">
            <a:avLst/>
          </a:prstGeom>
          <a:noFill/>
          <a:ln>
            <a:noFill/>
          </a:ln>
        </p:spPr>
      </p:pic>
    </p:spTree>
    <p:extLst>
      <p:ext uri="{BB962C8B-B14F-4D97-AF65-F5344CB8AC3E}">
        <p14:creationId xmlns:p14="http://schemas.microsoft.com/office/powerpoint/2010/main" val="156681414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10</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Chỉnh sửa tin tuyển dụng</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436C0CA1-CFC6-0105-CBBA-F3F9D8C08ED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73272" y="2238361"/>
            <a:ext cx="13204728" cy="7427483"/>
          </a:xfrm>
          <a:prstGeom prst="rect">
            <a:avLst/>
          </a:prstGeom>
          <a:noFill/>
          <a:ln>
            <a:noFill/>
          </a:ln>
        </p:spPr>
      </p:pic>
    </p:spTree>
    <p:extLst>
      <p:ext uri="{BB962C8B-B14F-4D97-AF65-F5344CB8AC3E}">
        <p14:creationId xmlns:p14="http://schemas.microsoft.com/office/powerpoint/2010/main" val="8857426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11</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Xóa tin tuyển dụng</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2B74E9E8-A0E6-10F1-BDB0-31F492A156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98097" y="2204561"/>
            <a:ext cx="13384444" cy="7528571"/>
          </a:xfrm>
          <a:prstGeom prst="rect">
            <a:avLst/>
          </a:prstGeom>
          <a:noFill/>
          <a:ln>
            <a:noFill/>
          </a:ln>
        </p:spPr>
      </p:pic>
    </p:spTree>
    <p:extLst>
      <p:ext uri="{BB962C8B-B14F-4D97-AF65-F5344CB8AC3E}">
        <p14:creationId xmlns:p14="http://schemas.microsoft.com/office/powerpoint/2010/main" val="34017370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7665" b="20930"/>
          <a:stretch>
            <a:fillRect/>
          </a:stretch>
        </p:blipFill>
        <p:spPr>
          <a:xfrm>
            <a:off x="0" y="0"/>
            <a:ext cx="18288000" cy="10287000"/>
          </a:xfrm>
          <a:prstGeom prst="rect">
            <a:avLst/>
          </a:prstGeom>
          <a:solidFill>
            <a:srgbClr val="007E86"/>
          </a:solidFill>
        </p:spPr>
      </p:pic>
      <p:grpSp>
        <p:nvGrpSpPr>
          <p:cNvPr id="3" name="Group 3"/>
          <p:cNvGrpSpPr/>
          <p:nvPr/>
        </p:nvGrpSpPr>
        <p:grpSpPr>
          <a:xfrm>
            <a:off x="13833514" y="-525370"/>
            <a:ext cx="6625208" cy="11512877"/>
            <a:chOff x="0" y="0"/>
            <a:chExt cx="1744911" cy="3032198"/>
          </a:xfrm>
        </p:grpSpPr>
        <p:sp>
          <p:nvSpPr>
            <p:cNvPr id="4" name="Freeform 4"/>
            <p:cNvSpPr/>
            <p:nvPr/>
          </p:nvSpPr>
          <p:spPr>
            <a:xfrm>
              <a:off x="0" y="0"/>
              <a:ext cx="1744911" cy="3032198"/>
            </a:xfrm>
            <a:custGeom>
              <a:avLst/>
              <a:gdLst/>
              <a:ahLst/>
              <a:cxnLst/>
              <a:rect l="l" t="t" r="r" b="b"/>
              <a:pathLst>
                <a:path w="1744911" h="3032198">
                  <a:moveTo>
                    <a:pt x="0" y="0"/>
                  </a:moveTo>
                  <a:lnTo>
                    <a:pt x="1744911" y="0"/>
                  </a:lnTo>
                  <a:lnTo>
                    <a:pt x="1744911" y="3032198"/>
                  </a:lnTo>
                  <a:lnTo>
                    <a:pt x="0" y="3032198"/>
                  </a:lnTo>
                  <a:close/>
                </a:path>
              </a:pathLst>
            </a:custGeom>
            <a:solidFill>
              <a:srgbClr val="FFFFFF"/>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685800" y="-3652307"/>
            <a:ext cx="11005068" cy="7304614"/>
          </a:xfrm>
          <a:prstGeom prst="rect">
            <a:avLst/>
          </a:prstGeom>
        </p:spPr>
      </p:pic>
      <p:grpSp>
        <p:nvGrpSpPr>
          <p:cNvPr id="7" name="Group 7"/>
          <p:cNvGrpSpPr>
            <a:grpSpLocks noChangeAspect="1"/>
          </p:cNvGrpSpPr>
          <p:nvPr/>
        </p:nvGrpSpPr>
        <p:grpSpPr>
          <a:xfrm>
            <a:off x="9216799" y="662831"/>
            <a:ext cx="9224514" cy="8961340"/>
            <a:chOff x="-23042" y="60744"/>
            <a:chExt cx="6542159" cy="6355512"/>
          </a:xfrm>
        </p:grpSpPr>
        <p:sp>
          <p:nvSpPr>
            <p:cNvPr id="8" name="Freeform 8"/>
            <p:cNvSpPr/>
            <p:nvPr/>
          </p:nvSpPr>
          <p:spPr>
            <a:xfrm>
              <a:off x="-23042" y="60744"/>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46732" r="-46732"/>
              </a:stretch>
            </a:blipFill>
          </p:spPr>
        </p:sp>
        <p:sp>
          <p:nvSpPr>
            <p:cNvPr id="9" name="Freeform 9"/>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03850"/>
            </a:solidFill>
          </p:spPr>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537549" y="8504107"/>
            <a:ext cx="750451" cy="1516063"/>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08119" y="485446"/>
            <a:ext cx="1051207" cy="919806"/>
          </a:xfrm>
          <a:prstGeom prst="rect">
            <a:avLst/>
          </a:prstGeom>
        </p:spPr>
      </p:pic>
      <p:pic>
        <p:nvPicPr>
          <p:cNvPr id="22" name="Picture 21" descr="Text&#10;&#10;Description automatically generated">
            <a:extLst>
              <a:ext uri="{FF2B5EF4-FFF2-40B4-BE49-F238E27FC236}">
                <a16:creationId xmlns:a16="http://schemas.microsoft.com/office/drawing/2014/main" id="{2AD19EBE-1D64-211C-234B-FACE61EA559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454" y="3295149"/>
            <a:ext cx="8163853" cy="61264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9791" b="52732"/>
          <a:stretch>
            <a:fillRect/>
          </a:stretch>
        </p:blipFill>
        <p:spPr>
          <a:xfrm>
            <a:off x="1800225" y="9258300"/>
            <a:ext cx="1114912" cy="399751"/>
          </a:xfrm>
          <a:prstGeom prst="rect">
            <a:avLst/>
          </a:prstGeom>
        </p:spPr>
      </p:pic>
      <p:grpSp>
        <p:nvGrpSpPr>
          <p:cNvPr id="3" name="Group 3"/>
          <p:cNvGrpSpPr/>
          <p:nvPr/>
        </p:nvGrpSpPr>
        <p:grpSpPr>
          <a:xfrm rot="5400000">
            <a:off x="8766897" y="-3979838"/>
            <a:ext cx="1411453" cy="13709485"/>
            <a:chOff x="0" y="0"/>
            <a:chExt cx="660400" cy="4230333"/>
          </a:xfrm>
        </p:grpSpPr>
        <p:sp>
          <p:nvSpPr>
            <p:cNvPr id="4" name="Freeform 4"/>
            <p:cNvSpPr/>
            <p:nvPr/>
          </p:nvSpPr>
          <p:spPr>
            <a:xfrm>
              <a:off x="0" y="0"/>
              <a:ext cx="660400" cy="4230333"/>
            </a:xfrm>
            <a:custGeom>
              <a:avLst/>
              <a:gdLst/>
              <a:ahLst/>
              <a:cxnLst/>
              <a:rect l="l" t="t" r="r" b="b"/>
              <a:pathLst>
                <a:path w="660400" h="423033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04415"/>
                  </a:cubicBezTo>
                  <a:lnTo>
                    <a:pt x="660400" y="4230333"/>
                  </a:lnTo>
                  <a:lnTo>
                    <a:pt x="0" y="4230333"/>
                  </a:lnTo>
                  <a:lnTo>
                    <a:pt x="0" y="407254"/>
                  </a:lnTo>
                  <a:cubicBezTo>
                    <a:pt x="1782" y="185660"/>
                    <a:pt x="93019" y="64045"/>
                    <a:pt x="220252" y="19070"/>
                  </a:cubicBezTo>
                  <a:close/>
                </a:path>
              </a:pathLst>
            </a:custGeom>
            <a:solidFill>
              <a:srgbClr val="014B50"/>
            </a:solidFill>
          </p:spPr>
        </p:sp>
        <p:sp>
          <p:nvSpPr>
            <p:cNvPr id="5" name="TextBox 5"/>
            <p:cNvSpPr txBox="1"/>
            <p:nvPr/>
          </p:nvSpPr>
          <p:spPr>
            <a:xfrm>
              <a:off x="0" y="88900"/>
              <a:ext cx="660400" cy="7239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835455" y="2097706"/>
            <a:ext cx="1564858" cy="1564858"/>
            <a:chOff x="0" y="0"/>
            <a:chExt cx="812800" cy="812800"/>
          </a:xfrm>
        </p:grpSpPr>
        <p:sp>
          <p:nvSpPr>
            <p:cNvPr id="7" name="Freeform 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906926" y="2169177"/>
            <a:ext cx="1421915" cy="1421915"/>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E6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rot="5400000">
            <a:off x="8894996" y="-2313684"/>
            <a:ext cx="1243506" cy="13621234"/>
            <a:chOff x="0" y="0"/>
            <a:chExt cx="660400" cy="4230333"/>
          </a:xfrm>
        </p:grpSpPr>
        <p:sp>
          <p:nvSpPr>
            <p:cNvPr id="13" name="Freeform 13"/>
            <p:cNvSpPr/>
            <p:nvPr/>
          </p:nvSpPr>
          <p:spPr>
            <a:xfrm>
              <a:off x="0" y="0"/>
              <a:ext cx="660400" cy="4230333"/>
            </a:xfrm>
            <a:custGeom>
              <a:avLst/>
              <a:gdLst/>
              <a:ahLst/>
              <a:cxnLst/>
              <a:rect l="l" t="t" r="r" b="b"/>
              <a:pathLst>
                <a:path w="660400" h="423033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04415"/>
                  </a:cubicBezTo>
                  <a:lnTo>
                    <a:pt x="660400" y="4230333"/>
                  </a:lnTo>
                  <a:lnTo>
                    <a:pt x="0" y="4230333"/>
                  </a:lnTo>
                  <a:lnTo>
                    <a:pt x="0" y="407254"/>
                  </a:lnTo>
                  <a:cubicBezTo>
                    <a:pt x="1782" y="185660"/>
                    <a:pt x="93019" y="64045"/>
                    <a:pt x="220252" y="19070"/>
                  </a:cubicBezTo>
                  <a:close/>
                </a:path>
              </a:pathLst>
            </a:custGeom>
            <a:solidFill>
              <a:srgbClr val="014B50"/>
            </a:solidFill>
          </p:spPr>
        </p:sp>
        <p:sp>
          <p:nvSpPr>
            <p:cNvPr id="14" name="TextBox 14"/>
            <p:cNvSpPr txBox="1"/>
            <p:nvPr/>
          </p:nvSpPr>
          <p:spPr>
            <a:xfrm>
              <a:off x="0" y="88900"/>
              <a:ext cx="660400" cy="7239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1835455" y="3748495"/>
            <a:ext cx="1564858" cy="1564858"/>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906926" y="3819967"/>
            <a:ext cx="1421915" cy="1421915"/>
            <a:chOff x="0" y="0"/>
            <a:chExt cx="812800" cy="812800"/>
          </a:xfrm>
        </p:grpSpPr>
        <p:sp>
          <p:nvSpPr>
            <p:cNvPr id="19" name="Freeform 1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E64"/>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1" name="Group 21"/>
          <p:cNvGrpSpPr/>
          <p:nvPr/>
        </p:nvGrpSpPr>
        <p:grpSpPr>
          <a:xfrm rot="5400000">
            <a:off x="8898202" y="-393830"/>
            <a:ext cx="1421914" cy="13621235"/>
            <a:chOff x="0" y="0"/>
            <a:chExt cx="660400" cy="4230333"/>
          </a:xfrm>
        </p:grpSpPr>
        <p:sp>
          <p:nvSpPr>
            <p:cNvPr id="22" name="Freeform 22"/>
            <p:cNvSpPr/>
            <p:nvPr/>
          </p:nvSpPr>
          <p:spPr>
            <a:xfrm>
              <a:off x="0" y="0"/>
              <a:ext cx="660400" cy="4230333"/>
            </a:xfrm>
            <a:custGeom>
              <a:avLst/>
              <a:gdLst/>
              <a:ahLst/>
              <a:cxnLst/>
              <a:rect l="l" t="t" r="r" b="b"/>
              <a:pathLst>
                <a:path w="660400" h="423033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04415"/>
                  </a:cubicBezTo>
                  <a:lnTo>
                    <a:pt x="660400" y="4230333"/>
                  </a:lnTo>
                  <a:lnTo>
                    <a:pt x="0" y="4230333"/>
                  </a:lnTo>
                  <a:lnTo>
                    <a:pt x="0" y="407254"/>
                  </a:lnTo>
                  <a:cubicBezTo>
                    <a:pt x="1782" y="185660"/>
                    <a:pt x="93019" y="64045"/>
                    <a:pt x="220252" y="19070"/>
                  </a:cubicBezTo>
                  <a:close/>
                </a:path>
              </a:pathLst>
            </a:custGeom>
            <a:solidFill>
              <a:srgbClr val="014B50"/>
            </a:solidFill>
          </p:spPr>
        </p:sp>
        <p:sp>
          <p:nvSpPr>
            <p:cNvPr id="23" name="TextBox 23"/>
            <p:cNvSpPr txBox="1"/>
            <p:nvPr/>
          </p:nvSpPr>
          <p:spPr>
            <a:xfrm>
              <a:off x="0" y="88900"/>
              <a:ext cx="660400" cy="7239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835455" y="5576518"/>
            <a:ext cx="1564858" cy="1564858"/>
            <a:chOff x="0" y="0"/>
            <a:chExt cx="812800" cy="812800"/>
          </a:xfrm>
        </p:grpSpPr>
        <p:sp>
          <p:nvSpPr>
            <p:cNvPr id="25" name="Freeform 2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1906926" y="5647989"/>
            <a:ext cx="1421915" cy="1421915"/>
            <a:chOff x="0" y="0"/>
            <a:chExt cx="812800" cy="812800"/>
          </a:xfrm>
        </p:grpSpPr>
        <p:sp>
          <p:nvSpPr>
            <p:cNvPr id="28" name="Freeform 2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E64"/>
            </a:solidFill>
          </p:spPr>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3" name="Group 33"/>
          <p:cNvGrpSpPr/>
          <p:nvPr/>
        </p:nvGrpSpPr>
        <p:grpSpPr>
          <a:xfrm>
            <a:off x="748091" y="7078106"/>
            <a:ext cx="1564858" cy="1564858"/>
            <a:chOff x="0" y="0"/>
            <a:chExt cx="812800" cy="812800"/>
          </a:xfrm>
        </p:grpSpPr>
        <p:sp>
          <p:nvSpPr>
            <p:cNvPr id="34" name="Freeform 3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39" name="Picture 3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184743" y="2452009"/>
            <a:ext cx="866281" cy="798061"/>
          </a:xfrm>
          <a:prstGeom prst="rect">
            <a:avLst/>
          </a:prstGeom>
        </p:spPr>
      </p:pic>
      <p:pic>
        <p:nvPicPr>
          <p:cNvPr id="40" name="Picture 4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82620" y="4129741"/>
            <a:ext cx="721315" cy="737918"/>
          </a:xfrm>
          <a:prstGeom prst="rect">
            <a:avLst/>
          </a:prstGeom>
        </p:spPr>
      </p:pic>
      <p:pic>
        <p:nvPicPr>
          <p:cNvPr id="41" name="Picture 41"/>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284880" y="5971733"/>
            <a:ext cx="666007" cy="774427"/>
          </a:xfrm>
          <a:prstGeom prst="rect">
            <a:avLst/>
          </a:prstGeom>
        </p:spPr>
      </p:pic>
      <p:sp>
        <p:nvSpPr>
          <p:cNvPr id="43" name="AutoShape 43"/>
          <p:cNvSpPr/>
          <p:nvPr/>
        </p:nvSpPr>
        <p:spPr>
          <a:xfrm>
            <a:off x="-411827" y="1108310"/>
            <a:ext cx="6263628" cy="0"/>
          </a:xfrm>
          <a:prstGeom prst="line">
            <a:avLst/>
          </a:prstGeom>
          <a:ln w="47625" cap="flat">
            <a:solidFill>
              <a:srgbClr val="014B50"/>
            </a:solidFill>
            <a:prstDash val="solid"/>
            <a:headEnd type="none" w="sm" len="sm"/>
            <a:tailEnd type="oval" w="lg" len="lg"/>
          </a:ln>
        </p:spPr>
      </p:sp>
      <p:grpSp>
        <p:nvGrpSpPr>
          <p:cNvPr id="75" name="Group 75"/>
          <p:cNvGrpSpPr/>
          <p:nvPr/>
        </p:nvGrpSpPr>
        <p:grpSpPr>
          <a:xfrm>
            <a:off x="16281100" y="9707678"/>
            <a:ext cx="2180601" cy="676861"/>
            <a:chOff x="0" y="0"/>
            <a:chExt cx="1597601" cy="495897"/>
          </a:xfrm>
        </p:grpSpPr>
        <p:sp>
          <p:nvSpPr>
            <p:cNvPr id="76" name="Freeform 7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77" name="TextBox 7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78" name="Group 78"/>
          <p:cNvGrpSpPr/>
          <p:nvPr/>
        </p:nvGrpSpPr>
        <p:grpSpPr>
          <a:xfrm>
            <a:off x="17371401" y="8980380"/>
            <a:ext cx="3433393" cy="1065728"/>
            <a:chOff x="0" y="0"/>
            <a:chExt cx="1597601" cy="495897"/>
          </a:xfrm>
        </p:grpSpPr>
        <p:sp>
          <p:nvSpPr>
            <p:cNvPr id="79" name="Freeform 7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80" name="TextBox 8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pic>
        <p:nvPicPr>
          <p:cNvPr id="81" name="Picture 8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550827">
            <a:off x="15994004" y="-2209812"/>
            <a:ext cx="9142965" cy="7746585"/>
          </a:xfrm>
          <a:prstGeom prst="rect">
            <a:avLst/>
          </a:prstGeom>
        </p:spPr>
      </p:pic>
      <p:pic>
        <p:nvPicPr>
          <p:cNvPr id="82" name="Picture 82"/>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975564">
            <a:off x="16661277" y="-1486594"/>
            <a:ext cx="6649743" cy="7199525"/>
          </a:xfrm>
          <a:prstGeom prst="rect">
            <a:avLst/>
          </a:prstGeom>
        </p:spPr>
      </p:pic>
      <p:sp>
        <p:nvSpPr>
          <p:cNvPr id="84" name="TextBox 84"/>
          <p:cNvSpPr txBox="1"/>
          <p:nvPr/>
        </p:nvSpPr>
        <p:spPr>
          <a:xfrm>
            <a:off x="1768670" y="389255"/>
            <a:ext cx="2540771" cy="639445"/>
          </a:xfrm>
          <a:prstGeom prst="rect">
            <a:avLst/>
          </a:prstGeom>
        </p:spPr>
        <p:txBody>
          <a:bodyPr lIns="0" tIns="0" rIns="0" bIns="0" rtlCol="0" anchor="t">
            <a:spAutoFit/>
          </a:bodyPr>
          <a:lstStyle/>
          <a:p>
            <a:pPr marL="0" lvl="0" indent="0" algn="ctr">
              <a:lnSpc>
                <a:spcPts val="5239"/>
              </a:lnSpc>
              <a:spcBef>
                <a:spcPct val="0"/>
              </a:spcBef>
            </a:pPr>
            <a:r>
              <a:rPr lang="en-US" sz="3999" spc="119" dirty="0" err="1">
                <a:solidFill>
                  <a:srgbClr val="005E64"/>
                </a:solidFill>
                <a:latin typeface="Saira Black"/>
              </a:rPr>
              <a:t>NỘI</a:t>
            </a:r>
            <a:r>
              <a:rPr lang="en-US" sz="3999" spc="119" dirty="0">
                <a:solidFill>
                  <a:srgbClr val="005E64"/>
                </a:solidFill>
                <a:latin typeface="Saira Black"/>
              </a:rPr>
              <a:t> DUNG</a:t>
            </a:r>
          </a:p>
        </p:txBody>
      </p:sp>
      <p:sp>
        <p:nvSpPr>
          <p:cNvPr id="85" name="TextBox 85"/>
          <p:cNvSpPr txBox="1"/>
          <p:nvPr/>
        </p:nvSpPr>
        <p:spPr>
          <a:xfrm>
            <a:off x="6529984" y="2641504"/>
            <a:ext cx="12417691" cy="500137"/>
          </a:xfrm>
          <a:prstGeom prst="rect">
            <a:avLst/>
          </a:prstGeom>
        </p:spPr>
        <p:txBody>
          <a:bodyPr wrap="square" lIns="0" tIns="0" rIns="0" bIns="0" rtlCol="0" anchor="t">
            <a:spAutoFit/>
          </a:bodyPr>
          <a:lstStyle/>
          <a:p>
            <a:pPr>
              <a:lnSpc>
                <a:spcPts val="3919"/>
              </a:lnSpc>
              <a:spcBef>
                <a:spcPct val="0"/>
              </a:spcBef>
            </a:pPr>
            <a:r>
              <a:rPr lang="en-US" sz="3500">
                <a:solidFill>
                  <a:srgbClr val="FFFFFF"/>
                </a:solidFill>
                <a:latin typeface="Inter Bold"/>
              </a:rPr>
              <a:t>Giới thiệu </a:t>
            </a:r>
            <a:endParaRPr lang="en-US" sz="3500" dirty="0">
              <a:solidFill>
                <a:srgbClr val="FFFFFF"/>
              </a:solidFill>
              <a:latin typeface="Inter Bold"/>
            </a:endParaRPr>
          </a:p>
        </p:txBody>
      </p:sp>
      <p:sp>
        <p:nvSpPr>
          <p:cNvPr id="91" name="TextBox 91"/>
          <p:cNvSpPr txBox="1"/>
          <p:nvPr/>
        </p:nvSpPr>
        <p:spPr>
          <a:xfrm>
            <a:off x="3619922" y="2580961"/>
            <a:ext cx="391159"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FFFFFF"/>
                </a:solidFill>
                <a:latin typeface="Saira Black"/>
              </a:rPr>
              <a:t>1</a:t>
            </a:r>
          </a:p>
        </p:txBody>
      </p:sp>
      <p:sp>
        <p:nvSpPr>
          <p:cNvPr id="92" name="TextBox 92"/>
          <p:cNvSpPr txBox="1"/>
          <p:nvPr/>
        </p:nvSpPr>
        <p:spPr>
          <a:xfrm>
            <a:off x="3601964" y="4213170"/>
            <a:ext cx="391159"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FFFFFF"/>
                </a:solidFill>
                <a:latin typeface="Saira Black"/>
              </a:rPr>
              <a:t>2</a:t>
            </a:r>
          </a:p>
        </p:txBody>
      </p:sp>
      <p:sp>
        <p:nvSpPr>
          <p:cNvPr id="93" name="TextBox 93"/>
          <p:cNvSpPr txBox="1"/>
          <p:nvPr/>
        </p:nvSpPr>
        <p:spPr>
          <a:xfrm>
            <a:off x="3623893" y="6127229"/>
            <a:ext cx="391159"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FFFFFF"/>
                </a:solidFill>
                <a:latin typeface="Saira Black"/>
              </a:rPr>
              <a:t>3</a:t>
            </a:r>
          </a:p>
        </p:txBody>
      </p:sp>
      <p:pic>
        <p:nvPicPr>
          <p:cNvPr id="99" name="Picture 98" descr="Icon&#10;&#10;Description automatically generated">
            <a:extLst>
              <a:ext uri="{FF2B5EF4-FFF2-40B4-BE49-F238E27FC236}">
                <a16:creationId xmlns:a16="http://schemas.microsoft.com/office/drawing/2014/main" id="{FF6DFE50-8467-0F5B-4A79-E51DC778B05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892968" y="7858192"/>
            <a:ext cx="2013736" cy="2013736"/>
          </a:xfrm>
          <a:prstGeom prst="rect">
            <a:avLst/>
          </a:prstGeom>
        </p:spPr>
      </p:pic>
      <p:sp>
        <p:nvSpPr>
          <p:cNvPr id="83" name="TextBox 85">
            <a:extLst>
              <a:ext uri="{FF2B5EF4-FFF2-40B4-BE49-F238E27FC236}">
                <a16:creationId xmlns:a16="http://schemas.microsoft.com/office/drawing/2014/main" id="{A4A2E91E-C9F0-96F6-4A3D-2719F5268247}"/>
              </a:ext>
            </a:extLst>
          </p:cNvPr>
          <p:cNvSpPr txBox="1"/>
          <p:nvPr/>
        </p:nvSpPr>
        <p:spPr>
          <a:xfrm>
            <a:off x="6500473" y="4173667"/>
            <a:ext cx="12417691" cy="500137"/>
          </a:xfrm>
          <a:prstGeom prst="rect">
            <a:avLst/>
          </a:prstGeom>
        </p:spPr>
        <p:txBody>
          <a:bodyPr wrap="square" lIns="0" tIns="0" rIns="0" bIns="0" rtlCol="0" anchor="t">
            <a:spAutoFit/>
          </a:bodyPr>
          <a:lstStyle/>
          <a:p>
            <a:pPr>
              <a:lnSpc>
                <a:spcPts val="3919"/>
              </a:lnSpc>
              <a:spcBef>
                <a:spcPct val="0"/>
              </a:spcBef>
            </a:pPr>
            <a:r>
              <a:rPr lang="en-US" sz="3500">
                <a:solidFill>
                  <a:srgbClr val="FFFFFF"/>
                </a:solidFill>
                <a:latin typeface="Inter Bold"/>
              </a:rPr>
              <a:t>Chức năng chính</a:t>
            </a:r>
            <a:endParaRPr lang="en-US" sz="3500" dirty="0">
              <a:solidFill>
                <a:srgbClr val="FFFFFF"/>
              </a:solidFill>
              <a:latin typeface="Inter Bold"/>
            </a:endParaRPr>
          </a:p>
        </p:txBody>
      </p:sp>
      <p:sp>
        <p:nvSpPr>
          <p:cNvPr id="98" name="TextBox 85">
            <a:extLst>
              <a:ext uri="{FF2B5EF4-FFF2-40B4-BE49-F238E27FC236}">
                <a16:creationId xmlns:a16="http://schemas.microsoft.com/office/drawing/2014/main" id="{6C95628A-F8CD-168D-DC0A-1AC270B09916}"/>
              </a:ext>
            </a:extLst>
          </p:cNvPr>
          <p:cNvSpPr txBox="1"/>
          <p:nvPr/>
        </p:nvSpPr>
        <p:spPr>
          <a:xfrm>
            <a:off x="6500473" y="6106017"/>
            <a:ext cx="13142337" cy="500137"/>
          </a:xfrm>
          <a:prstGeom prst="rect">
            <a:avLst/>
          </a:prstGeom>
        </p:spPr>
        <p:txBody>
          <a:bodyPr wrap="square" lIns="0" tIns="0" rIns="0" bIns="0" rtlCol="0" anchor="t">
            <a:spAutoFit/>
          </a:bodyPr>
          <a:lstStyle/>
          <a:p>
            <a:pPr>
              <a:lnSpc>
                <a:spcPts val="3919"/>
              </a:lnSpc>
              <a:spcBef>
                <a:spcPct val="0"/>
              </a:spcBef>
            </a:pPr>
            <a:r>
              <a:rPr lang="en-US" sz="3500">
                <a:solidFill>
                  <a:srgbClr val="FFFFFF"/>
                </a:solidFill>
                <a:latin typeface="Inter Bold"/>
              </a:rPr>
              <a:t>Class diagram</a:t>
            </a:r>
          </a:p>
        </p:txBody>
      </p:sp>
      <p:grpSp>
        <p:nvGrpSpPr>
          <p:cNvPr id="119" name="Group 30">
            <a:extLst>
              <a:ext uri="{FF2B5EF4-FFF2-40B4-BE49-F238E27FC236}">
                <a16:creationId xmlns:a16="http://schemas.microsoft.com/office/drawing/2014/main" id="{1F4E8F76-3AAB-9050-CE47-8E6F6A0EBA96}"/>
              </a:ext>
            </a:extLst>
          </p:cNvPr>
          <p:cNvGrpSpPr/>
          <p:nvPr/>
        </p:nvGrpSpPr>
        <p:grpSpPr>
          <a:xfrm rot="5400000">
            <a:off x="8869616" y="1384203"/>
            <a:ext cx="1344801" cy="13702886"/>
            <a:chOff x="-79812" y="-24392"/>
            <a:chExt cx="814210" cy="4230333"/>
          </a:xfrm>
        </p:grpSpPr>
        <p:sp>
          <p:nvSpPr>
            <p:cNvPr id="120" name="Freeform 31">
              <a:extLst>
                <a:ext uri="{FF2B5EF4-FFF2-40B4-BE49-F238E27FC236}">
                  <a16:creationId xmlns:a16="http://schemas.microsoft.com/office/drawing/2014/main" id="{4B5287BC-9D81-0F3E-1DFE-F6FBD83EE591}"/>
                </a:ext>
              </a:extLst>
            </p:cNvPr>
            <p:cNvSpPr/>
            <p:nvPr/>
          </p:nvSpPr>
          <p:spPr>
            <a:xfrm>
              <a:off x="-79812" y="-24392"/>
              <a:ext cx="814210" cy="4230333"/>
            </a:xfrm>
            <a:custGeom>
              <a:avLst/>
              <a:gdLst/>
              <a:ahLst/>
              <a:cxnLst/>
              <a:rect l="l" t="t" r="r" b="b"/>
              <a:pathLst>
                <a:path w="660400" h="4230333">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404415"/>
                  </a:cubicBezTo>
                  <a:lnTo>
                    <a:pt x="660400" y="4230333"/>
                  </a:lnTo>
                  <a:lnTo>
                    <a:pt x="0" y="4230333"/>
                  </a:lnTo>
                  <a:lnTo>
                    <a:pt x="0" y="407254"/>
                  </a:lnTo>
                  <a:cubicBezTo>
                    <a:pt x="1782" y="185660"/>
                    <a:pt x="93019" y="64045"/>
                    <a:pt x="220252" y="19070"/>
                  </a:cubicBezTo>
                  <a:close/>
                </a:path>
              </a:pathLst>
            </a:custGeom>
            <a:solidFill>
              <a:srgbClr val="014B50"/>
            </a:solidFill>
          </p:spPr>
        </p:sp>
        <p:sp>
          <p:nvSpPr>
            <p:cNvPr id="121" name="TextBox 32">
              <a:extLst>
                <a:ext uri="{FF2B5EF4-FFF2-40B4-BE49-F238E27FC236}">
                  <a16:creationId xmlns:a16="http://schemas.microsoft.com/office/drawing/2014/main" id="{F0A049CD-94B4-D86E-401E-DC60B1A28079}"/>
                </a:ext>
              </a:extLst>
            </p:cNvPr>
            <p:cNvSpPr txBox="1"/>
            <p:nvPr/>
          </p:nvSpPr>
          <p:spPr>
            <a:xfrm>
              <a:off x="0" y="88900"/>
              <a:ext cx="660400" cy="723900"/>
            </a:xfrm>
            <a:prstGeom prst="rect">
              <a:avLst/>
            </a:prstGeom>
          </p:spPr>
          <p:txBody>
            <a:bodyPr lIns="50800" tIns="50800" rIns="50800" bIns="50800" rtlCol="0" anchor="ctr"/>
            <a:lstStyle/>
            <a:p>
              <a:pPr algn="ctr">
                <a:lnSpc>
                  <a:spcPts val="2659"/>
                </a:lnSpc>
              </a:pPr>
              <a:endParaRPr/>
            </a:p>
          </p:txBody>
        </p:sp>
      </p:grpSp>
      <p:grpSp>
        <p:nvGrpSpPr>
          <p:cNvPr id="122" name="Group 33">
            <a:extLst>
              <a:ext uri="{FF2B5EF4-FFF2-40B4-BE49-F238E27FC236}">
                <a16:creationId xmlns:a16="http://schemas.microsoft.com/office/drawing/2014/main" id="{38CF714B-7EDF-1DF9-0BC4-1752D4325295}"/>
              </a:ext>
            </a:extLst>
          </p:cNvPr>
          <p:cNvGrpSpPr/>
          <p:nvPr/>
        </p:nvGrpSpPr>
        <p:grpSpPr>
          <a:xfrm>
            <a:off x="1819897" y="7458018"/>
            <a:ext cx="1564858" cy="1564858"/>
            <a:chOff x="0" y="0"/>
            <a:chExt cx="812800" cy="812800"/>
          </a:xfrm>
        </p:grpSpPr>
        <p:sp>
          <p:nvSpPr>
            <p:cNvPr id="123" name="Freeform 34">
              <a:extLst>
                <a:ext uri="{FF2B5EF4-FFF2-40B4-BE49-F238E27FC236}">
                  <a16:creationId xmlns:a16="http://schemas.microsoft.com/office/drawing/2014/main" id="{D1CEDC75-E757-D383-FE71-FB8D57657C57}"/>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4" name="TextBox 35">
              <a:extLst>
                <a:ext uri="{FF2B5EF4-FFF2-40B4-BE49-F238E27FC236}">
                  <a16:creationId xmlns:a16="http://schemas.microsoft.com/office/drawing/2014/main" id="{9A942F1E-9D76-3AB8-9213-0A2375BB9FA8}"/>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5" name="Group 36">
            <a:extLst>
              <a:ext uri="{FF2B5EF4-FFF2-40B4-BE49-F238E27FC236}">
                <a16:creationId xmlns:a16="http://schemas.microsoft.com/office/drawing/2014/main" id="{EF766C68-1E28-7225-AAFA-5D127ADC6B5D}"/>
              </a:ext>
            </a:extLst>
          </p:cNvPr>
          <p:cNvGrpSpPr/>
          <p:nvPr/>
        </p:nvGrpSpPr>
        <p:grpSpPr>
          <a:xfrm>
            <a:off x="1891368" y="7529489"/>
            <a:ext cx="1421915" cy="1421915"/>
            <a:chOff x="0" y="0"/>
            <a:chExt cx="812800" cy="812800"/>
          </a:xfrm>
        </p:grpSpPr>
        <p:sp>
          <p:nvSpPr>
            <p:cNvPr id="126" name="Freeform 37">
              <a:extLst>
                <a:ext uri="{FF2B5EF4-FFF2-40B4-BE49-F238E27FC236}">
                  <a16:creationId xmlns:a16="http://schemas.microsoft.com/office/drawing/2014/main" id="{BD537856-340E-14E8-1410-B2ACE01638DA}"/>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5E64"/>
            </a:solidFill>
          </p:spPr>
        </p:sp>
        <p:sp>
          <p:nvSpPr>
            <p:cNvPr id="127" name="TextBox 38">
              <a:extLst>
                <a:ext uri="{FF2B5EF4-FFF2-40B4-BE49-F238E27FC236}">
                  <a16:creationId xmlns:a16="http://schemas.microsoft.com/office/drawing/2014/main" id="{D1066B62-8002-2F97-C418-BE738DB4FA2E}"/>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28" name="Picture 42">
            <a:extLst>
              <a:ext uri="{FF2B5EF4-FFF2-40B4-BE49-F238E27FC236}">
                <a16:creationId xmlns:a16="http://schemas.microsoft.com/office/drawing/2014/main" id="{A976BFD8-2E16-2CE1-CED7-19587300737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2201706" y="7833209"/>
            <a:ext cx="801239" cy="814475"/>
          </a:xfrm>
          <a:prstGeom prst="rect">
            <a:avLst/>
          </a:prstGeom>
        </p:spPr>
      </p:pic>
      <p:sp>
        <p:nvSpPr>
          <p:cNvPr id="129" name="TextBox 94">
            <a:extLst>
              <a:ext uri="{FF2B5EF4-FFF2-40B4-BE49-F238E27FC236}">
                <a16:creationId xmlns:a16="http://schemas.microsoft.com/office/drawing/2014/main" id="{E7D39157-73C1-D936-EC85-85A497A8CDFE}"/>
              </a:ext>
            </a:extLst>
          </p:cNvPr>
          <p:cNvSpPr txBox="1"/>
          <p:nvPr/>
        </p:nvSpPr>
        <p:spPr>
          <a:xfrm>
            <a:off x="3429487" y="7881729"/>
            <a:ext cx="391159" cy="587883"/>
          </a:xfrm>
          <a:prstGeom prst="rect">
            <a:avLst/>
          </a:prstGeom>
        </p:spPr>
        <p:txBody>
          <a:bodyPr lIns="0" tIns="0" rIns="0" bIns="0" rtlCol="0" anchor="t">
            <a:spAutoFit/>
          </a:bodyPr>
          <a:lstStyle/>
          <a:p>
            <a:pPr marL="0" lvl="0" indent="0" algn="ctr">
              <a:lnSpc>
                <a:spcPts val="4716"/>
              </a:lnSpc>
              <a:spcBef>
                <a:spcPct val="0"/>
              </a:spcBef>
            </a:pPr>
            <a:r>
              <a:rPr lang="en-US" sz="3600" spc="107">
                <a:solidFill>
                  <a:srgbClr val="FFFFFF"/>
                </a:solidFill>
                <a:latin typeface="Saira Black"/>
              </a:rPr>
              <a:t>4</a:t>
            </a:r>
          </a:p>
        </p:txBody>
      </p:sp>
      <p:sp>
        <p:nvSpPr>
          <p:cNvPr id="130" name="TextBox 85">
            <a:extLst>
              <a:ext uri="{FF2B5EF4-FFF2-40B4-BE49-F238E27FC236}">
                <a16:creationId xmlns:a16="http://schemas.microsoft.com/office/drawing/2014/main" id="{BA1D9973-3995-3FA2-A166-5DED4E42AA92}"/>
              </a:ext>
            </a:extLst>
          </p:cNvPr>
          <p:cNvSpPr txBox="1"/>
          <p:nvPr/>
        </p:nvSpPr>
        <p:spPr>
          <a:xfrm>
            <a:off x="6529984" y="7996163"/>
            <a:ext cx="13142337" cy="500137"/>
          </a:xfrm>
          <a:prstGeom prst="rect">
            <a:avLst/>
          </a:prstGeom>
        </p:spPr>
        <p:txBody>
          <a:bodyPr wrap="square" lIns="0" tIns="0" rIns="0" bIns="0" rtlCol="0" anchor="t">
            <a:spAutoFit/>
          </a:bodyPr>
          <a:lstStyle/>
          <a:p>
            <a:pPr>
              <a:lnSpc>
                <a:spcPts val="3919"/>
              </a:lnSpc>
              <a:spcBef>
                <a:spcPct val="0"/>
              </a:spcBef>
            </a:pPr>
            <a:r>
              <a:rPr lang="en-US" sz="3500">
                <a:solidFill>
                  <a:srgbClr val="FFFFFF"/>
                </a:solidFill>
                <a:latin typeface="Inter Bold"/>
              </a:rPr>
              <a:t>Demo</a:t>
            </a:r>
            <a:endParaRPr lang="en-US" sz="3500" dirty="0">
              <a:solidFill>
                <a:srgbClr val="FFFFFF"/>
              </a:solidFill>
              <a:latin typeface="Inter Bo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879820" y="-678530"/>
            <a:ext cx="11920303" cy="11920303"/>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05263B"/>
            </a:solidFill>
          </p:spPr>
        </p:sp>
      </p:grpSp>
      <p:grpSp>
        <p:nvGrpSpPr>
          <p:cNvPr id="4" name="Group 4"/>
          <p:cNvGrpSpPr>
            <a:grpSpLocks noChangeAspect="1"/>
          </p:cNvGrpSpPr>
          <p:nvPr/>
        </p:nvGrpSpPr>
        <p:grpSpPr>
          <a:xfrm>
            <a:off x="11388033" y="-110724"/>
            <a:ext cx="10903876" cy="10903876"/>
            <a:chOff x="0" y="0"/>
            <a:chExt cx="13716000" cy="13716000"/>
          </a:xfrm>
        </p:grpSpPr>
        <p:sp>
          <p:nvSpPr>
            <p:cNvPr id="5" name="Freeform 5"/>
            <p:cNvSpPr/>
            <p:nvPr/>
          </p:nvSpPr>
          <p:spPr>
            <a:xfrm>
              <a:off x="-338714" y="-10990"/>
              <a:ext cx="14393428" cy="13737980"/>
            </a:xfrm>
            <a:custGeom>
              <a:avLst/>
              <a:gdLst/>
              <a:ahLst/>
              <a:cxnLst/>
              <a:rect l="l" t="t" r="r" b="b"/>
              <a:pathLst>
                <a:path w="14393428" h="13737980">
                  <a:moveTo>
                    <a:pt x="7196714" y="10990"/>
                  </a:moveTo>
                  <a:cubicBezTo>
                    <a:pt x="4739280" y="0"/>
                    <a:pt x="2463801" y="1304719"/>
                    <a:pt x="1231901" y="3431106"/>
                  </a:cubicBezTo>
                  <a:cubicBezTo>
                    <a:pt x="0" y="5557493"/>
                    <a:pt x="0" y="8180487"/>
                    <a:pt x="1231901" y="10306874"/>
                  </a:cubicBezTo>
                  <a:cubicBezTo>
                    <a:pt x="2463801" y="12433261"/>
                    <a:pt x="4739280" y="13737980"/>
                    <a:pt x="7196714" y="13726990"/>
                  </a:cubicBezTo>
                  <a:cubicBezTo>
                    <a:pt x="9654148" y="13737980"/>
                    <a:pt x="11929627" y="12433261"/>
                    <a:pt x="13161527" y="10306874"/>
                  </a:cubicBezTo>
                  <a:cubicBezTo>
                    <a:pt x="14393428" y="8180487"/>
                    <a:pt x="14393428" y="5557493"/>
                    <a:pt x="13161527" y="3431106"/>
                  </a:cubicBezTo>
                  <a:cubicBezTo>
                    <a:pt x="11929627" y="1304719"/>
                    <a:pt x="9654148" y="0"/>
                    <a:pt x="7196714" y="10990"/>
                  </a:cubicBezTo>
                  <a:close/>
                </a:path>
              </a:pathLst>
            </a:custGeom>
            <a:blipFill>
              <a:blip r:embed="rId2"/>
              <a:stretch>
                <a:fillRect l="-41482" r="-63454"/>
              </a:stretch>
            </a:blipFill>
          </p:spPr>
        </p:sp>
      </p:grpSp>
      <p:sp>
        <p:nvSpPr>
          <p:cNvPr id="6" name="TextBox 6"/>
          <p:cNvSpPr txBox="1"/>
          <p:nvPr/>
        </p:nvSpPr>
        <p:spPr>
          <a:xfrm>
            <a:off x="1378881" y="1183444"/>
            <a:ext cx="8863765" cy="589905"/>
          </a:xfrm>
          <a:prstGeom prst="rect">
            <a:avLst/>
          </a:prstGeom>
        </p:spPr>
        <p:txBody>
          <a:bodyPr wrap="square" lIns="0" tIns="0" rIns="0" bIns="0" rtlCol="0" anchor="t">
            <a:spAutoFit/>
          </a:bodyPr>
          <a:lstStyle/>
          <a:p>
            <a:pPr marL="377826" lvl="1" algn="l">
              <a:lnSpc>
                <a:spcPts val="4550"/>
              </a:lnSpc>
            </a:pPr>
            <a:r>
              <a:rPr lang="en-US" sz="4000" dirty="0">
                <a:solidFill>
                  <a:srgbClr val="05263B"/>
                </a:solidFill>
                <a:latin typeface="Open Sans Bold Bold"/>
              </a:rPr>
              <a:t>1</a:t>
            </a:r>
            <a:r>
              <a:rPr lang="en-US" sz="4000">
                <a:solidFill>
                  <a:srgbClr val="05263B"/>
                </a:solidFill>
                <a:latin typeface="Open Sans Bold Bold"/>
              </a:rPr>
              <a:t>.  Giới thiệu</a:t>
            </a:r>
            <a:endParaRPr lang="en-US" sz="4000" dirty="0">
              <a:solidFill>
                <a:srgbClr val="05263B"/>
              </a:solidFill>
              <a:latin typeface="Open Sans Bold Bold"/>
            </a:endParaRPr>
          </a:p>
        </p:txBody>
      </p:sp>
      <p:grpSp>
        <p:nvGrpSpPr>
          <p:cNvPr id="7" name="Group 7"/>
          <p:cNvGrpSpPr/>
          <p:nvPr/>
        </p:nvGrpSpPr>
        <p:grpSpPr>
          <a:xfrm>
            <a:off x="625990" y="935584"/>
            <a:ext cx="885022" cy="1079920"/>
            <a:chOff x="0" y="0"/>
            <a:chExt cx="406400" cy="495897"/>
          </a:xfrm>
        </p:grpSpPr>
        <p:sp>
          <p:nvSpPr>
            <p:cNvPr id="8" name="Freeform 8"/>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9" name="TextBox 9"/>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643021" y="6546087"/>
            <a:ext cx="3707617" cy="380987"/>
          </a:xfrm>
          <a:prstGeom prst="rect">
            <a:avLst/>
          </a:prstGeom>
        </p:spPr>
        <p:txBody>
          <a:bodyPr lIns="0" tIns="0" rIns="0" bIns="0" rtlCol="0" anchor="t">
            <a:spAutoFit/>
          </a:bodyPr>
          <a:lstStyle/>
          <a:p>
            <a:pPr marL="0" lvl="0" indent="0">
              <a:lnSpc>
                <a:spcPts val="3145"/>
              </a:lnSpc>
              <a:spcBef>
                <a:spcPct val="0"/>
              </a:spcBef>
            </a:pPr>
            <a:r>
              <a:rPr lang="en-US" sz="2246">
                <a:solidFill>
                  <a:srgbClr val="FFFFFF"/>
                </a:solidFill>
                <a:latin typeface="Inter Bold"/>
              </a:rPr>
              <a:t>Feature One</a:t>
            </a:r>
          </a:p>
        </p:txBody>
      </p:sp>
      <p:sp>
        <p:nvSpPr>
          <p:cNvPr id="11" name="TextBox 11"/>
          <p:cNvSpPr txBox="1"/>
          <p:nvPr/>
        </p:nvSpPr>
        <p:spPr>
          <a:xfrm>
            <a:off x="1860560" y="2915613"/>
            <a:ext cx="8477642" cy="4154984"/>
          </a:xfrm>
          <a:prstGeom prst="rect">
            <a:avLst/>
          </a:prstGeom>
        </p:spPr>
        <p:txBody>
          <a:bodyPr wrap="square" lIns="0" tIns="0" rIns="0" bIns="0" rtlCol="0" anchor="t">
            <a:spAutoFit/>
          </a:bodyPr>
          <a:lstStyle/>
          <a:p>
            <a:pPr marL="0" lvl="0" indent="0" algn="just">
              <a:spcBef>
                <a:spcPct val="0"/>
              </a:spcBef>
            </a:pPr>
            <a:r>
              <a:rPr lang="vi-VN" sz="3000">
                <a:latin typeface="Inter"/>
              </a:rPr>
              <a:t>Trang web tuyển dụng là một nền tảng kết nối nhà tuyển dụng và ứng viên, giúp cả hai bên tìm kiếm và trao đổi thông tin tuyển dụng hoặc cơ hội việc làm một cách hiệu quả. Dự án tập trung vào việc tự động hóa quy trình tuyển dụng và đề xuất công việc phù hợp với kỹ năng của ứng viên, đồng thời cung cấp các công cụ mạnh mẽ để quản lý tài khoản và thông tin.</a:t>
            </a:r>
            <a:endParaRPr lang="en-US" sz="3000" dirty="0">
              <a:latin typeface="Inter"/>
            </a:endParaRPr>
          </a:p>
        </p:txBody>
      </p:sp>
      <p:grpSp>
        <p:nvGrpSpPr>
          <p:cNvPr id="15" name="Group 15"/>
          <p:cNvGrpSpPr/>
          <p:nvPr/>
        </p:nvGrpSpPr>
        <p:grpSpPr>
          <a:xfrm>
            <a:off x="288582" y="9936973"/>
            <a:ext cx="2180601" cy="676861"/>
            <a:chOff x="0" y="0"/>
            <a:chExt cx="1597601" cy="495897"/>
          </a:xfrm>
        </p:grpSpPr>
        <p:sp>
          <p:nvSpPr>
            <p:cNvPr id="16" name="Freeform 1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17" name="TextBox 1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1895227" y="9258300"/>
            <a:ext cx="3433393" cy="1534852"/>
            <a:chOff x="0" y="0"/>
            <a:chExt cx="1597601" cy="714186"/>
          </a:xfrm>
        </p:grpSpPr>
        <p:sp>
          <p:nvSpPr>
            <p:cNvPr id="19" name="Freeform 19"/>
            <p:cNvSpPr/>
            <p:nvPr/>
          </p:nvSpPr>
          <p:spPr>
            <a:xfrm>
              <a:off x="0" y="0"/>
              <a:ext cx="1597601" cy="714186"/>
            </a:xfrm>
            <a:custGeom>
              <a:avLst/>
              <a:gdLst/>
              <a:ahLst/>
              <a:cxnLst/>
              <a:rect l="l" t="t" r="r" b="b"/>
              <a:pathLst>
                <a:path w="1597601" h="714186">
                  <a:moveTo>
                    <a:pt x="203200" y="0"/>
                  </a:moveTo>
                  <a:lnTo>
                    <a:pt x="1597601" y="0"/>
                  </a:lnTo>
                  <a:lnTo>
                    <a:pt x="1394401" y="714186"/>
                  </a:lnTo>
                  <a:lnTo>
                    <a:pt x="0" y="714186"/>
                  </a:lnTo>
                  <a:lnTo>
                    <a:pt x="203200" y="0"/>
                  </a:lnTo>
                  <a:close/>
                </a:path>
              </a:pathLst>
            </a:custGeom>
            <a:solidFill>
              <a:srgbClr val="FFFFFF"/>
            </a:solidFill>
            <a:ln w="95250">
              <a:solidFill>
                <a:srgbClr val="005E64"/>
              </a:solidFill>
            </a:ln>
          </p:spPr>
        </p:sp>
        <p:sp>
          <p:nvSpPr>
            <p:cNvPr id="20" name="TextBox 2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21" name="AutoShape 21"/>
          <p:cNvSpPr/>
          <p:nvPr/>
        </p:nvSpPr>
        <p:spPr>
          <a:xfrm>
            <a:off x="625990" y="2055652"/>
            <a:ext cx="9144000" cy="0"/>
          </a:xfrm>
          <a:prstGeom prst="line">
            <a:avLst/>
          </a:prstGeom>
          <a:ln w="47625" cap="flat">
            <a:solidFill>
              <a:srgbClr val="014B50"/>
            </a:solidFill>
            <a:prstDash val="solid"/>
            <a:headEnd type="none" w="sm" len="sm"/>
            <a:tailEnd type="oval" w="lg" len="lg"/>
          </a:ln>
        </p:spPr>
      </p:sp>
      <p:pic>
        <p:nvPicPr>
          <p:cNvPr id="22" name="Picture 2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124837" y="2905065"/>
            <a:ext cx="427149" cy="44160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246075" y="-3467100"/>
            <a:ext cx="4309030" cy="4309030"/>
          </a:xfrm>
          <a:prstGeom prst="rect">
            <a:avLst/>
          </a:prstGeom>
        </p:spPr>
      </p:pic>
      <p:sp>
        <p:nvSpPr>
          <p:cNvPr id="12" name="TextBox 12"/>
          <p:cNvSpPr txBox="1"/>
          <p:nvPr/>
        </p:nvSpPr>
        <p:spPr>
          <a:xfrm>
            <a:off x="2369820" y="3205103"/>
            <a:ext cx="6244449" cy="923330"/>
          </a:xfrm>
          <a:prstGeom prst="rect">
            <a:avLst/>
          </a:prstGeom>
        </p:spPr>
        <p:txBody>
          <a:bodyPr wrap="square" lIns="0" tIns="0" rIns="0" bIns="0" rtlCol="0" anchor="t">
            <a:spAutoFit/>
          </a:bodyPr>
          <a:lstStyle/>
          <a:p>
            <a:pPr lvl="0">
              <a:spcBef>
                <a:spcPct val="0"/>
              </a:spcBef>
            </a:pPr>
            <a:r>
              <a:rPr lang="en-US" sz="3000">
                <a:latin typeface="Inter" panose="020B0604020202020204" charset="0"/>
                <a:ea typeface="Inter" panose="020B0604020202020204" charset="0"/>
              </a:rPr>
              <a:t>Đăng ký, đăng nhập, đăng xuất tài khoản.</a:t>
            </a:r>
            <a:endParaRPr lang="en-US" sz="3000" dirty="0">
              <a:solidFill>
                <a:srgbClr val="000000"/>
              </a:solidFill>
              <a:latin typeface="Inter" panose="020B0604020202020204" charset="0"/>
              <a:ea typeface="Inter" panose="020B0604020202020204" charset="0"/>
            </a:endParaRPr>
          </a:p>
        </p:txBody>
      </p:sp>
      <p:sp>
        <p:nvSpPr>
          <p:cNvPr id="13" name="TextBox 13"/>
          <p:cNvSpPr txBox="1"/>
          <p:nvPr/>
        </p:nvSpPr>
        <p:spPr>
          <a:xfrm>
            <a:off x="2314750" y="4526490"/>
            <a:ext cx="6574537" cy="461665"/>
          </a:xfrm>
          <a:prstGeom prst="rect">
            <a:avLst/>
          </a:prstGeom>
        </p:spPr>
        <p:txBody>
          <a:bodyPr wrap="square" lIns="0" tIns="0" rIns="0" bIns="0" rtlCol="0" anchor="t">
            <a:spAutoFit/>
          </a:bodyPr>
          <a:lstStyle/>
          <a:p>
            <a:pPr lvl="0" algn="just">
              <a:spcBef>
                <a:spcPct val="0"/>
              </a:spcBef>
            </a:pPr>
            <a:r>
              <a:rPr lang="en-US" sz="3000">
                <a:latin typeface="Inter" panose="020B0604020202020204" charset="0"/>
                <a:ea typeface="Inter" panose="020B0604020202020204" charset="0"/>
              </a:rPr>
              <a:t>Quản lý thông tin cá nhân.</a:t>
            </a:r>
            <a:endParaRPr lang="en-US" sz="3000" dirty="0">
              <a:solidFill>
                <a:srgbClr val="000000"/>
              </a:solidFill>
              <a:latin typeface="Inter" panose="020B0604020202020204" charset="0"/>
              <a:ea typeface="Inter" panose="020B0604020202020204" charset="0"/>
            </a:endParaRPr>
          </a:p>
        </p:txBody>
      </p:sp>
      <p:sp>
        <p:nvSpPr>
          <p:cNvPr id="14" name="TextBox 14"/>
          <p:cNvSpPr txBox="1"/>
          <p:nvPr/>
        </p:nvSpPr>
        <p:spPr>
          <a:xfrm>
            <a:off x="2301237" y="5785053"/>
            <a:ext cx="5969096" cy="461665"/>
          </a:xfrm>
          <a:prstGeom prst="rect">
            <a:avLst/>
          </a:prstGeom>
        </p:spPr>
        <p:txBody>
          <a:bodyPr lIns="0" tIns="0" rIns="0" bIns="0" rtlCol="0" anchor="t">
            <a:spAutoFit/>
          </a:bodyPr>
          <a:lstStyle/>
          <a:p>
            <a:pPr lvl="0" algn="just">
              <a:spcBef>
                <a:spcPct val="0"/>
              </a:spcBef>
            </a:pPr>
            <a:r>
              <a:rPr lang="en-US" sz="3000">
                <a:latin typeface="Inter" panose="020B0604020202020204" charset="0"/>
                <a:ea typeface="Inter" panose="020B0604020202020204" charset="0"/>
              </a:rPr>
              <a:t>Đăng và quản lý tin tuyển dụng.</a:t>
            </a:r>
            <a:endParaRPr lang="en-US" sz="3000" dirty="0">
              <a:solidFill>
                <a:srgbClr val="000000"/>
              </a:solidFill>
              <a:latin typeface="Inter" panose="020B0604020202020204" charset="0"/>
              <a:ea typeface="Inter" panose="020B0604020202020204" charset="0"/>
            </a:endParaRPr>
          </a:p>
        </p:txBody>
      </p:sp>
      <p:sp>
        <p:nvSpPr>
          <p:cNvPr id="16" name="TextBox 16"/>
          <p:cNvSpPr txBox="1"/>
          <p:nvPr/>
        </p:nvSpPr>
        <p:spPr>
          <a:xfrm>
            <a:off x="2280877" y="6949692"/>
            <a:ext cx="6279772" cy="923330"/>
          </a:xfrm>
          <a:prstGeom prst="rect">
            <a:avLst/>
          </a:prstGeom>
        </p:spPr>
        <p:txBody>
          <a:bodyPr wrap="square" lIns="0" tIns="0" rIns="0" bIns="0" rtlCol="0" anchor="t">
            <a:spAutoFit/>
          </a:bodyPr>
          <a:lstStyle/>
          <a:p>
            <a:pPr lvl="0" algn="just">
              <a:spcBef>
                <a:spcPct val="0"/>
              </a:spcBef>
            </a:pPr>
            <a:r>
              <a:rPr lang="en-US" sz="3000">
                <a:latin typeface="Inter" panose="020B0604020202020204" charset="0"/>
                <a:ea typeface="Inter" panose="020B0604020202020204" charset="0"/>
              </a:rPr>
              <a:t>Gợi ý công việc phù hợp với kỹ năng của ứng viên.</a:t>
            </a:r>
            <a:endParaRPr lang="en-US" sz="3000" dirty="0">
              <a:solidFill>
                <a:srgbClr val="000000"/>
              </a:solidFill>
              <a:latin typeface="Inter" panose="020B0604020202020204" charset="0"/>
              <a:ea typeface="Inter" panose="020B0604020202020204" charset="0"/>
            </a:endParaRPr>
          </a:p>
        </p:txBody>
      </p:sp>
      <p:grpSp>
        <p:nvGrpSpPr>
          <p:cNvPr id="21" name="Group 21"/>
          <p:cNvGrpSpPr/>
          <p:nvPr/>
        </p:nvGrpSpPr>
        <p:grpSpPr>
          <a:xfrm>
            <a:off x="16107399" y="9948570"/>
            <a:ext cx="2180601" cy="676861"/>
            <a:chOff x="0" y="0"/>
            <a:chExt cx="1597601" cy="495897"/>
          </a:xfrm>
        </p:grpSpPr>
        <p:sp>
          <p:nvSpPr>
            <p:cNvPr id="22" name="Freeform 22"/>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3" name="TextBox 2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4" name="Group 24"/>
          <p:cNvGrpSpPr/>
          <p:nvPr/>
        </p:nvGrpSpPr>
        <p:grpSpPr>
          <a:xfrm>
            <a:off x="17197700" y="9221272"/>
            <a:ext cx="3433393" cy="1065728"/>
            <a:chOff x="0" y="0"/>
            <a:chExt cx="1597601" cy="495897"/>
          </a:xfrm>
        </p:grpSpPr>
        <p:sp>
          <p:nvSpPr>
            <p:cNvPr id="25" name="Freeform 25"/>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6" name="TextBox 26"/>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pic>
        <p:nvPicPr>
          <p:cNvPr id="27" name="Picture 2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82777" y="8118818"/>
            <a:ext cx="565554" cy="1846706"/>
          </a:xfrm>
          <a:prstGeom prst="rect">
            <a:avLst/>
          </a:prstGeom>
        </p:spPr>
      </p:pic>
      <p:pic>
        <p:nvPicPr>
          <p:cNvPr id="28" name="Picture 2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5172" y="3225948"/>
            <a:ext cx="426393" cy="440820"/>
          </a:xfrm>
          <a:prstGeom prst="rect">
            <a:avLst/>
          </a:prstGeom>
        </p:spPr>
      </p:pic>
      <p:pic>
        <p:nvPicPr>
          <p:cNvPr id="29" name="Picture 2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4684" y="4523930"/>
            <a:ext cx="425516" cy="439913"/>
          </a:xfrm>
          <a:prstGeom prst="rect">
            <a:avLst/>
          </a:prstGeom>
        </p:spPr>
      </p:pic>
      <p:pic>
        <p:nvPicPr>
          <p:cNvPr id="30" name="Picture 3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59721" y="5778686"/>
            <a:ext cx="425516" cy="439913"/>
          </a:xfrm>
          <a:prstGeom prst="rect">
            <a:avLst/>
          </a:prstGeom>
        </p:spPr>
      </p:pic>
      <p:pic>
        <p:nvPicPr>
          <p:cNvPr id="31" name="Picture 31"/>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74684" y="6939518"/>
            <a:ext cx="425516" cy="439913"/>
          </a:xfrm>
          <a:prstGeom prst="rect">
            <a:avLst/>
          </a:prstGeom>
        </p:spPr>
      </p:pic>
      <p:pic>
        <p:nvPicPr>
          <p:cNvPr id="37" name="Picture 37"/>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85" y="9025217"/>
            <a:ext cx="565554" cy="1846706"/>
          </a:xfrm>
          <a:prstGeom prst="rect">
            <a:avLst/>
          </a:prstGeom>
        </p:spPr>
      </p:pic>
      <p:sp>
        <p:nvSpPr>
          <p:cNvPr id="8" name="TextBox 12">
            <a:extLst>
              <a:ext uri="{FF2B5EF4-FFF2-40B4-BE49-F238E27FC236}">
                <a16:creationId xmlns:a16="http://schemas.microsoft.com/office/drawing/2014/main" id="{D2F0DFA1-C813-824F-9ECE-9B73016471D9}"/>
              </a:ext>
            </a:extLst>
          </p:cNvPr>
          <p:cNvSpPr txBox="1"/>
          <p:nvPr/>
        </p:nvSpPr>
        <p:spPr>
          <a:xfrm>
            <a:off x="10811091" y="3205103"/>
            <a:ext cx="7226623" cy="923330"/>
          </a:xfrm>
          <a:prstGeom prst="rect">
            <a:avLst/>
          </a:prstGeom>
        </p:spPr>
        <p:txBody>
          <a:bodyPr wrap="square" lIns="0" tIns="0" rIns="0" bIns="0" rtlCol="0" anchor="t">
            <a:spAutoFit/>
          </a:bodyPr>
          <a:lstStyle/>
          <a:p>
            <a:pPr lvl="0">
              <a:spcBef>
                <a:spcPct val="0"/>
              </a:spcBef>
            </a:pPr>
            <a:r>
              <a:rPr lang="en-US" sz="3000">
                <a:latin typeface="Inter" panose="020B0604020202020204" charset="0"/>
                <a:ea typeface="Inter" panose="020B0604020202020204" charset="0"/>
              </a:rPr>
              <a:t>Gợi ý ứng viên phù hợp với yêu cầu công việc của nhà tuyển dụng.</a:t>
            </a:r>
            <a:endParaRPr lang="en-US" sz="3000" dirty="0">
              <a:solidFill>
                <a:srgbClr val="000000"/>
              </a:solidFill>
              <a:latin typeface="Inter" panose="020B0604020202020204" charset="0"/>
              <a:ea typeface="Inter" panose="020B0604020202020204" charset="0"/>
            </a:endParaRPr>
          </a:p>
        </p:txBody>
      </p:sp>
      <p:sp>
        <p:nvSpPr>
          <p:cNvPr id="9" name="TextBox 13">
            <a:extLst>
              <a:ext uri="{FF2B5EF4-FFF2-40B4-BE49-F238E27FC236}">
                <a16:creationId xmlns:a16="http://schemas.microsoft.com/office/drawing/2014/main" id="{4E98E646-EA7C-A453-13BD-0B32EDA59B7C}"/>
              </a:ext>
            </a:extLst>
          </p:cNvPr>
          <p:cNvSpPr txBox="1"/>
          <p:nvPr/>
        </p:nvSpPr>
        <p:spPr>
          <a:xfrm>
            <a:off x="10832697" y="4526490"/>
            <a:ext cx="6574537" cy="923330"/>
          </a:xfrm>
          <a:prstGeom prst="rect">
            <a:avLst/>
          </a:prstGeom>
        </p:spPr>
        <p:txBody>
          <a:bodyPr wrap="square" lIns="0" tIns="0" rIns="0" bIns="0" rtlCol="0" anchor="t">
            <a:spAutoFit/>
          </a:bodyPr>
          <a:lstStyle/>
          <a:p>
            <a:pPr lvl="0" algn="just">
              <a:spcBef>
                <a:spcPct val="0"/>
              </a:spcBef>
            </a:pPr>
            <a:r>
              <a:rPr lang="en-US" sz="3000">
                <a:latin typeface="Inter" panose="020B0604020202020204" charset="0"/>
                <a:ea typeface="Inter" panose="020B0604020202020204" charset="0"/>
              </a:rPr>
              <a:t>Hỗ trợ gửi và quản lý email liên quan đến quá trình tuyển dụng.</a:t>
            </a:r>
            <a:endParaRPr lang="en-US" sz="3000" dirty="0">
              <a:solidFill>
                <a:srgbClr val="000000"/>
              </a:solidFill>
              <a:latin typeface="Inter" panose="020B0604020202020204" charset="0"/>
              <a:ea typeface="Inter" panose="020B0604020202020204" charset="0"/>
            </a:endParaRPr>
          </a:p>
        </p:txBody>
      </p:sp>
      <p:sp>
        <p:nvSpPr>
          <p:cNvPr id="10" name="TextBox 14">
            <a:extLst>
              <a:ext uri="{FF2B5EF4-FFF2-40B4-BE49-F238E27FC236}">
                <a16:creationId xmlns:a16="http://schemas.microsoft.com/office/drawing/2014/main" id="{3835E4ED-B7CF-653C-61D5-1D6BEEBE37F5}"/>
              </a:ext>
            </a:extLst>
          </p:cNvPr>
          <p:cNvSpPr txBox="1"/>
          <p:nvPr/>
        </p:nvSpPr>
        <p:spPr>
          <a:xfrm>
            <a:off x="10818720" y="5748547"/>
            <a:ext cx="5969096" cy="461665"/>
          </a:xfrm>
          <a:prstGeom prst="rect">
            <a:avLst/>
          </a:prstGeom>
        </p:spPr>
        <p:txBody>
          <a:bodyPr lIns="0" tIns="0" rIns="0" bIns="0" rtlCol="0" anchor="t">
            <a:spAutoFit/>
          </a:bodyPr>
          <a:lstStyle/>
          <a:p>
            <a:pPr lvl="0" algn="just">
              <a:spcBef>
                <a:spcPct val="0"/>
              </a:spcBef>
            </a:pPr>
            <a:r>
              <a:rPr lang="en-US" sz="3000">
                <a:latin typeface="Inter" panose="020B0604020202020204" charset="0"/>
                <a:ea typeface="Inter" panose="020B0604020202020204" charset="0"/>
              </a:rPr>
              <a:t>Gợi ý kỹ năng mới cho ứng viên.</a:t>
            </a:r>
            <a:endParaRPr lang="en-US" sz="3000" dirty="0">
              <a:solidFill>
                <a:srgbClr val="000000"/>
              </a:solidFill>
              <a:latin typeface="Inter" panose="020B0604020202020204" charset="0"/>
              <a:ea typeface="Inter" panose="020B0604020202020204" charset="0"/>
            </a:endParaRPr>
          </a:p>
        </p:txBody>
      </p:sp>
      <p:sp>
        <p:nvSpPr>
          <p:cNvPr id="11" name="TextBox 16">
            <a:extLst>
              <a:ext uri="{FF2B5EF4-FFF2-40B4-BE49-F238E27FC236}">
                <a16:creationId xmlns:a16="http://schemas.microsoft.com/office/drawing/2014/main" id="{0787D0D6-A252-CACE-B45C-8996F0753218}"/>
              </a:ext>
            </a:extLst>
          </p:cNvPr>
          <p:cNvSpPr txBox="1"/>
          <p:nvPr/>
        </p:nvSpPr>
        <p:spPr>
          <a:xfrm>
            <a:off x="10798360" y="6913186"/>
            <a:ext cx="6279772" cy="923330"/>
          </a:xfrm>
          <a:prstGeom prst="rect">
            <a:avLst/>
          </a:prstGeom>
        </p:spPr>
        <p:txBody>
          <a:bodyPr wrap="square" lIns="0" tIns="0" rIns="0" bIns="0" rtlCol="0" anchor="t">
            <a:spAutoFit/>
          </a:bodyPr>
          <a:lstStyle/>
          <a:p>
            <a:pPr lvl="0" algn="just">
              <a:spcBef>
                <a:spcPct val="0"/>
              </a:spcBef>
            </a:pPr>
            <a:r>
              <a:rPr lang="en-US" sz="3000">
                <a:latin typeface="Inter" panose="020B0604020202020204" charset="0"/>
                <a:ea typeface="Inter" panose="020B0604020202020204" charset="0"/>
              </a:rPr>
              <a:t>Cập nhật trạng thái ứng tuyển (đã mời, đã nộp).</a:t>
            </a:r>
            <a:endParaRPr lang="en-US" sz="3000" dirty="0">
              <a:solidFill>
                <a:srgbClr val="000000"/>
              </a:solidFill>
              <a:latin typeface="Inter" panose="020B0604020202020204" charset="0"/>
              <a:ea typeface="Inter" panose="020B0604020202020204" charset="0"/>
            </a:endParaRPr>
          </a:p>
        </p:txBody>
      </p:sp>
      <p:pic>
        <p:nvPicPr>
          <p:cNvPr id="17" name="Picture 28">
            <a:extLst>
              <a:ext uri="{FF2B5EF4-FFF2-40B4-BE49-F238E27FC236}">
                <a16:creationId xmlns:a16="http://schemas.microsoft.com/office/drawing/2014/main" id="{3C92B59A-3701-BB45-23A8-6C894C2F23F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596443" y="3225948"/>
            <a:ext cx="426393" cy="440820"/>
          </a:xfrm>
          <a:prstGeom prst="rect">
            <a:avLst/>
          </a:prstGeom>
        </p:spPr>
      </p:pic>
      <p:pic>
        <p:nvPicPr>
          <p:cNvPr id="18" name="Picture 29">
            <a:extLst>
              <a:ext uri="{FF2B5EF4-FFF2-40B4-BE49-F238E27FC236}">
                <a16:creationId xmlns:a16="http://schemas.microsoft.com/office/drawing/2014/main" id="{38D0BE57-BA98-ECC1-F198-6A28BB7D6D0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06679" y="4523930"/>
            <a:ext cx="425516" cy="439913"/>
          </a:xfrm>
          <a:prstGeom prst="rect">
            <a:avLst/>
          </a:prstGeom>
        </p:spPr>
      </p:pic>
      <p:pic>
        <p:nvPicPr>
          <p:cNvPr id="19" name="Picture 30">
            <a:extLst>
              <a:ext uri="{FF2B5EF4-FFF2-40B4-BE49-F238E27FC236}">
                <a16:creationId xmlns:a16="http://schemas.microsoft.com/office/drawing/2014/main" id="{505A1960-26D4-D1AC-0AD2-7ABD0F834AD8}"/>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11724" y="5742180"/>
            <a:ext cx="425516" cy="439913"/>
          </a:xfrm>
          <a:prstGeom prst="rect">
            <a:avLst/>
          </a:prstGeom>
        </p:spPr>
      </p:pic>
      <p:pic>
        <p:nvPicPr>
          <p:cNvPr id="20" name="Picture 31">
            <a:extLst>
              <a:ext uri="{FF2B5EF4-FFF2-40B4-BE49-F238E27FC236}">
                <a16:creationId xmlns:a16="http://schemas.microsoft.com/office/drawing/2014/main" id="{C6C92876-F27A-3BE0-E362-8A581AB2EEFE}"/>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9656578" y="6903012"/>
            <a:ext cx="425516" cy="439913"/>
          </a:xfrm>
          <a:prstGeom prst="rect">
            <a:avLst/>
          </a:prstGeom>
        </p:spPr>
      </p:pic>
      <p:sp>
        <p:nvSpPr>
          <p:cNvPr id="41" name="TextBox 9">
            <a:extLst>
              <a:ext uri="{FF2B5EF4-FFF2-40B4-BE49-F238E27FC236}">
                <a16:creationId xmlns:a16="http://schemas.microsoft.com/office/drawing/2014/main" id="{CCA1A0C9-B898-F1D2-5164-88BA76CC5B90}"/>
              </a:ext>
            </a:extLst>
          </p:cNvPr>
          <p:cNvSpPr txBox="1"/>
          <p:nvPr/>
        </p:nvSpPr>
        <p:spPr>
          <a:xfrm>
            <a:off x="1405473" y="779594"/>
            <a:ext cx="10159304" cy="589905"/>
          </a:xfrm>
          <a:prstGeom prst="rect">
            <a:avLst/>
          </a:prstGeom>
        </p:spPr>
        <p:txBody>
          <a:bodyPr lIns="0" tIns="0" rIns="0" bIns="0" rtlCol="0" anchor="t">
            <a:spAutoFit/>
          </a:bodyPr>
          <a:lstStyle/>
          <a:p>
            <a:pPr algn="l">
              <a:lnSpc>
                <a:spcPts val="4550"/>
              </a:lnSpc>
            </a:pPr>
            <a:r>
              <a:rPr lang="en-US" sz="4000" dirty="0">
                <a:solidFill>
                  <a:srgbClr val="05263B"/>
                </a:solidFill>
                <a:latin typeface="Open Sans Bold Bold"/>
              </a:rPr>
              <a:t>2</a:t>
            </a:r>
            <a:r>
              <a:rPr lang="en-US" sz="4000">
                <a:solidFill>
                  <a:srgbClr val="05263B"/>
                </a:solidFill>
                <a:latin typeface="Open Sans Bold Bold"/>
              </a:rPr>
              <a:t>. </a:t>
            </a:r>
            <a:r>
              <a:rPr lang="en-US" sz="4000">
                <a:solidFill>
                  <a:srgbClr val="203850"/>
                </a:solidFill>
                <a:latin typeface="Inter Bold"/>
              </a:rPr>
              <a:t>Chức năng chính:</a:t>
            </a:r>
            <a:endParaRPr lang="en-US" sz="4000" dirty="0">
              <a:solidFill>
                <a:srgbClr val="203850"/>
              </a:solidFill>
              <a:latin typeface="Open Sans Bold Bold"/>
            </a:endParaRPr>
          </a:p>
        </p:txBody>
      </p:sp>
      <p:grpSp>
        <p:nvGrpSpPr>
          <p:cNvPr id="42" name="Group 10">
            <a:extLst>
              <a:ext uri="{FF2B5EF4-FFF2-40B4-BE49-F238E27FC236}">
                <a16:creationId xmlns:a16="http://schemas.microsoft.com/office/drawing/2014/main" id="{B6DF7DBD-91C8-A5C7-4B83-6E3F75F71F67}"/>
              </a:ext>
            </a:extLst>
          </p:cNvPr>
          <p:cNvGrpSpPr/>
          <p:nvPr/>
        </p:nvGrpSpPr>
        <p:grpSpPr>
          <a:xfrm>
            <a:off x="459166" y="419671"/>
            <a:ext cx="885022" cy="1079920"/>
            <a:chOff x="0" y="0"/>
            <a:chExt cx="406400" cy="495897"/>
          </a:xfrm>
        </p:grpSpPr>
        <p:sp>
          <p:nvSpPr>
            <p:cNvPr id="43" name="Freeform 11">
              <a:extLst>
                <a:ext uri="{FF2B5EF4-FFF2-40B4-BE49-F238E27FC236}">
                  <a16:creationId xmlns:a16="http://schemas.microsoft.com/office/drawing/2014/main" id="{DA6F1A46-0D84-5428-2EB6-4BC7CD4D2330}"/>
                </a:ext>
              </a:extLst>
            </p:cNvPr>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44" name="TextBox 12">
              <a:extLst>
                <a:ext uri="{FF2B5EF4-FFF2-40B4-BE49-F238E27FC236}">
                  <a16:creationId xmlns:a16="http://schemas.microsoft.com/office/drawing/2014/main" id="{C9031473-7C5A-AD65-7E43-27BC216B980A}"/>
                </a:ext>
              </a:extLst>
            </p:cNvPr>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45" name="AutoShape 15">
            <a:extLst>
              <a:ext uri="{FF2B5EF4-FFF2-40B4-BE49-F238E27FC236}">
                <a16:creationId xmlns:a16="http://schemas.microsoft.com/office/drawing/2014/main" id="{721411D5-D8A7-B1AD-F724-161417251359}"/>
              </a:ext>
            </a:extLst>
          </p:cNvPr>
          <p:cNvSpPr/>
          <p:nvPr/>
        </p:nvSpPr>
        <p:spPr>
          <a:xfrm flipV="1">
            <a:off x="-166824" y="1786721"/>
            <a:ext cx="11125200" cy="14878"/>
          </a:xfrm>
          <a:prstGeom prst="line">
            <a:avLst/>
          </a:prstGeom>
          <a:ln w="47625" cap="flat">
            <a:solidFill>
              <a:srgbClr val="014B50">
                <a:alpha val="67843"/>
              </a:srgbClr>
            </a:solidFill>
            <a:prstDash val="solid"/>
            <a:headEnd type="none" w="sm" len="sm"/>
            <a:tailEnd type="oval" w="lg" len="lg"/>
          </a:ln>
        </p:spPr>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down)">
                                      <p:cBhvr>
                                        <p:cTn id="7" dur="500"/>
                                        <p:tgtEl>
                                          <p:spTgt spid="29"/>
                                        </p:tgtEl>
                                      </p:cBhvr>
                                    </p:animEffect>
                                  </p:childTnLst>
                                </p:cTn>
                              </p:par>
                              <p:par>
                                <p:cTn id="8" presetID="22" presetClass="entr" presetSubtype="4"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par>
                                <p:cTn id="11" presetID="22" presetClass="entr" presetSubtype="4"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wipe(down)">
                                      <p:cBhvr>
                                        <p:cTn id="13" dur="500"/>
                                        <p:tgtEl>
                                          <p:spTgt spid="31"/>
                                        </p:tgtEl>
                                      </p:cBhvr>
                                    </p:animEffect>
                                  </p:childTnLst>
                                </p:cTn>
                              </p:par>
                              <p:par>
                                <p:cTn id="14" presetID="22" presetClass="entr" presetSubtype="4"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wipe(down)">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500" fill="hold"/>
                                        <p:tgtEl>
                                          <p:spTgt spid="14"/>
                                        </p:tgtEl>
                                        <p:attrNameLst>
                                          <p:attrName>ppt_x</p:attrName>
                                        </p:attrNameLst>
                                      </p:cBhvr>
                                      <p:tavLst>
                                        <p:tav tm="0">
                                          <p:val>
                                            <p:strVal val="#ppt_x"/>
                                          </p:val>
                                        </p:tav>
                                        <p:tav tm="100000">
                                          <p:val>
                                            <p:strVal val="#ppt_x"/>
                                          </p:val>
                                        </p:tav>
                                      </p:tavLst>
                                    </p:anim>
                                    <p:anim calcmode="lin" valueType="num">
                                      <p:cBhvr additive="base">
                                        <p:cTn id="3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additive="base">
                                        <p:cTn id="39" dur="500" fill="hold"/>
                                        <p:tgtEl>
                                          <p:spTgt spid="16"/>
                                        </p:tgtEl>
                                        <p:attrNameLst>
                                          <p:attrName>ppt_x</p:attrName>
                                        </p:attrNameLst>
                                      </p:cBhvr>
                                      <p:tavLst>
                                        <p:tav tm="0">
                                          <p:val>
                                            <p:strVal val="#ppt_x"/>
                                          </p:val>
                                        </p:tav>
                                        <p:tav tm="100000">
                                          <p:val>
                                            <p:strVal val="#ppt_x"/>
                                          </p:val>
                                        </p:tav>
                                      </p:tavLst>
                                    </p:anim>
                                    <p:anim calcmode="lin" valueType="num">
                                      <p:cBhvr additive="base">
                                        <p:cTn id="4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down)">
                                      <p:cBhvr>
                                        <p:cTn id="45" dur="500"/>
                                        <p:tgtEl>
                                          <p:spTgt spid="18"/>
                                        </p:tgtEl>
                                      </p:cBhvr>
                                    </p:animEffect>
                                  </p:childTnLst>
                                </p:cTn>
                              </p:par>
                              <p:par>
                                <p:cTn id="46" presetID="22" presetClass="entr" presetSubtype="4"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down)">
                                      <p:cBhvr>
                                        <p:cTn id="48" dur="500"/>
                                        <p:tgtEl>
                                          <p:spTgt spid="17"/>
                                        </p:tgtEl>
                                      </p:cBhvr>
                                    </p:animEffect>
                                  </p:childTnLst>
                                </p:cTn>
                              </p:par>
                              <p:par>
                                <p:cTn id="49" presetID="22" presetClass="entr" presetSubtype="4"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down)">
                                      <p:cBhvr>
                                        <p:cTn id="51" dur="500"/>
                                        <p:tgtEl>
                                          <p:spTgt spid="20"/>
                                        </p:tgtEl>
                                      </p:cBhvr>
                                    </p:animEffect>
                                  </p:childTnLst>
                                </p:cTn>
                              </p:par>
                              <p:par>
                                <p:cTn id="52" presetID="22" presetClass="entr" presetSubtype="4"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anim calcmode="lin" valueType="num">
                                      <p:cBhvr additive="base">
                                        <p:cTn id="59" dur="500" fill="hold"/>
                                        <p:tgtEl>
                                          <p:spTgt spid="8"/>
                                        </p:tgtEl>
                                        <p:attrNameLst>
                                          <p:attrName>ppt_x</p:attrName>
                                        </p:attrNameLst>
                                      </p:cBhvr>
                                      <p:tavLst>
                                        <p:tav tm="0">
                                          <p:val>
                                            <p:strVal val="#ppt_x"/>
                                          </p:val>
                                        </p:tav>
                                        <p:tav tm="100000">
                                          <p:val>
                                            <p:strVal val="#ppt_x"/>
                                          </p:val>
                                        </p:tav>
                                      </p:tavLst>
                                    </p:anim>
                                    <p:anim calcmode="lin" valueType="num">
                                      <p:cBhvr additive="base">
                                        <p:cTn id="6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9"/>
                                        </p:tgtEl>
                                        <p:attrNameLst>
                                          <p:attrName>style.visibility</p:attrName>
                                        </p:attrNameLst>
                                      </p:cBhvr>
                                      <p:to>
                                        <p:strVal val="visible"/>
                                      </p:to>
                                    </p:set>
                                    <p:anim calcmode="lin" valueType="num">
                                      <p:cBhvr additive="base">
                                        <p:cTn id="65" dur="500" fill="hold"/>
                                        <p:tgtEl>
                                          <p:spTgt spid="9"/>
                                        </p:tgtEl>
                                        <p:attrNameLst>
                                          <p:attrName>ppt_x</p:attrName>
                                        </p:attrNameLst>
                                      </p:cBhvr>
                                      <p:tavLst>
                                        <p:tav tm="0">
                                          <p:val>
                                            <p:strVal val="#ppt_x"/>
                                          </p:val>
                                        </p:tav>
                                        <p:tav tm="100000">
                                          <p:val>
                                            <p:strVal val="#ppt_x"/>
                                          </p:val>
                                        </p:tav>
                                      </p:tavLst>
                                    </p:anim>
                                    <p:anim calcmode="lin" valueType="num">
                                      <p:cBhvr additive="base">
                                        <p:cTn id="6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fill="hold"/>
                                        <p:tgtEl>
                                          <p:spTgt spid="10"/>
                                        </p:tgtEl>
                                        <p:attrNameLst>
                                          <p:attrName>ppt_x</p:attrName>
                                        </p:attrNameLst>
                                      </p:cBhvr>
                                      <p:tavLst>
                                        <p:tav tm="0">
                                          <p:val>
                                            <p:strVal val="#ppt_x"/>
                                          </p:val>
                                        </p:tav>
                                        <p:tav tm="100000">
                                          <p:val>
                                            <p:strVal val="#ppt_x"/>
                                          </p:val>
                                        </p:tav>
                                      </p:tavLst>
                                    </p:anim>
                                    <p:anim calcmode="lin" valueType="num">
                                      <p:cBhvr additive="base">
                                        <p:cTn id="7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1"/>
                                        </p:tgtEl>
                                        <p:attrNameLst>
                                          <p:attrName>style.visibility</p:attrName>
                                        </p:attrNameLst>
                                      </p:cBhvr>
                                      <p:to>
                                        <p:strVal val="visible"/>
                                      </p:to>
                                    </p:set>
                                    <p:anim calcmode="lin" valueType="num">
                                      <p:cBhvr additive="base">
                                        <p:cTn id="77" dur="500" fill="hold"/>
                                        <p:tgtEl>
                                          <p:spTgt spid="11"/>
                                        </p:tgtEl>
                                        <p:attrNameLst>
                                          <p:attrName>ppt_x</p:attrName>
                                        </p:attrNameLst>
                                      </p:cBhvr>
                                      <p:tavLst>
                                        <p:tav tm="0">
                                          <p:val>
                                            <p:strVal val="#ppt_x"/>
                                          </p:val>
                                        </p:tav>
                                        <p:tav tm="100000">
                                          <p:val>
                                            <p:strVal val="#ppt_x"/>
                                          </p:val>
                                        </p:tav>
                                      </p:tavLst>
                                    </p:anim>
                                    <p:anim calcmode="lin" valueType="num">
                                      <p:cBhvr additive="base">
                                        <p:cTn id="7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6" grpId="0"/>
      <p:bldP spid="8" grpId="0"/>
      <p:bldP spid="9" grpId="0"/>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1649688" y="1201240"/>
            <a:ext cx="10159304" cy="1179810"/>
          </a:xfrm>
          <a:prstGeom prst="rect">
            <a:avLst/>
          </a:prstGeom>
        </p:spPr>
        <p:txBody>
          <a:bodyPr lIns="0" tIns="0" rIns="0" bIns="0" rtlCol="0" anchor="t">
            <a:spAutoFit/>
          </a:bodyPr>
          <a:lstStyle/>
          <a:p>
            <a:pPr algn="l">
              <a:lnSpc>
                <a:spcPts val="4550"/>
              </a:lnSpc>
            </a:pPr>
            <a:r>
              <a:rPr lang="en-US" sz="4000">
                <a:solidFill>
                  <a:srgbClr val="05263B"/>
                </a:solidFill>
                <a:latin typeface="Open Sans Bold Bold"/>
              </a:rPr>
              <a:t>3. </a:t>
            </a:r>
            <a:r>
              <a:rPr lang="en-US" sz="4000">
                <a:solidFill>
                  <a:srgbClr val="203850"/>
                </a:solidFill>
                <a:latin typeface="Inter Bold"/>
              </a:rPr>
              <a:t>Class diagram</a:t>
            </a:r>
          </a:p>
          <a:p>
            <a:pPr algn="l">
              <a:lnSpc>
                <a:spcPts val="4550"/>
              </a:lnSpc>
            </a:pPr>
            <a:endParaRPr lang="en-US" sz="4000" dirty="0">
              <a:solidFill>
                <a:srgbClr val="203850"/>
              </a:solidFill>
              <a:latin typeface="Open Sans Bold Bold"/>
            </a:endParaRPr>
          </a:p>
        </p:txBody>
      </p:sp>
      <p:grpSp>
        <p:nvGrpSpPr>
          <p:cNvPr id="10" name="Group 10"/>
          <p:cNvGrpSpPr/>
          <p:nvPr/>
        </p:nvGrpSpPr>
        <p:grpSpPr>
          <a:xfrm>
            <a:off x="625990" y="935584"/>
            <a:ext cx="885022" cy="1079920"/>
            <a:chOff x="0" y="0"/>
            <a:chExt cx="406400" cy="495897"/>
          </a:xfrm>
        </p:grpSpPr>
        <p:sp>
          <p:nvSpPr>
            <p:cNvPr id="11" name="Freeform 11"/>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2" name="TextBox 12"/>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5" name="AutoShape 15"/>
          <p:cNvSpPr/>
          <p:nvPr/>
        </p:nvSpPr>
        <p:spPr>
          <a:xfrm flipV="1">
            <a:off x="0" y="2302634"/>
            <a:ext cx="11125200" cy="14878"/>
          </a:xfrm>
          <a:prstGeom prst="line">
            <a:avLst/>
          </a:prstGeom>
          <a:ln w="47625" cap="flat">
            <a:solidFill>
              <a:srgbClr val="014B50">
                <a:alpha val="67843"/>
              </a:srgbClr>
            </a:solidFill>
            <a:prstDash val="solid"/>
            <a:headEnd type="none" w="sm" len="sm"/>
            <a:tailEnd type="oval" w="lg" len="lg"/>
          </a:ln>
        </p:spPr>
      </p:sp>
      <p:grpSp>
        <p:nvGrpSpPr>
          <p:cNvPr id="16" name="Group 16"/>
          <p:cNvGrpSpPr/>
          <p:nvPr/>
        </p:nvGrpSpPr>
        <p:grpSpPr>
          <a:xfrm>
            <a:off x="16043995" y="509813"/>
            <a:ext cx="2180601" cy="676861"/>
            <a:chOff x="0" y="0"/>
            <a:chExt cx="1597601" cy="495897"/>
          </a:xfrm>
        </p:grpSpPr>
        <p:sp>
          <p:nvSpPr>
            <p:cNvPr id="17" name="Freeform 17"/>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18" name="TextBox 18"/>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17134295" y="-217485"/>
            <a:ext cx="3433393" cy="1065728"/>
            <a:chOff x="0" y="0"/>
            <a:chExt cx="1597601" cy="495897"/>
          </a:xfrm>
        </p:grpSpPr>
        <p:sp>
          <p:nvSpPr>
            <p:cNvPr id="20" name="Freeform 20"/>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1" name="TextBox 21"/>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1356912" y="9258300"/>
            <a:ext cx="3314101" cy="1028700"/>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05E64"/>
            </a:solidFill>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443270" y="9772650"/>
            <a:ext cx="2135484" cy="514350"/>
            <a:chOff x="0" y="0"/>
            <a:chExt cx="2058870" cy="495897"/>
          </a:xfrm>
        </p:grpSpPr>
        <p:sp>
          <p:nvSpPr>
            <p:cNvPr id="26" name="Freeform 26"/>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pic>
        <p:nvPicPr>
          <p:cNvPr id="5" name="Picture 4" descr="A diagram of a company&#10;&#10;Description automatically generated">
            <a:extLst>
              <a:ext uri="{FF2B5EF4-FFF2-40B4-BE49-F238E27FC236}">
                <a16:creationId xmlns:a16="http://schemas.microsoft.com/office/drawing/2014/main" id="{A1CF2137-9EED-A7E3-4328-A0DDAB40B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74934" y="851634"/>
            <a:ext cx="10673036" cy="8953312"/>
          </a:xfrm>
          <a:prstGeom prst="rect">
            <a:avLst/>
          </a:prstGeom>
        </p:spPr>
      </p:pic>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01</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Đăng ký tài khoản nhà tuyển dụng</a:t>
            </a:r>
            <a:endParaRPr lang="en-US" sz="2600" dirty="0">
              <a:solidFill>
                <a:srgbClr val="1B1B1B"/>
              </a:solidFill>
              <a:latin typeface="Inter" panose="020B0604020202020204" charset="0"/>
              <a:ea typeface="Inter" panose="020B0604020202020204" charset="0"/>
            </a:endParaRPr>
          </a:p>
        </p:txBody>
      </p:sp>
      <p:pic>
        <p:nvPicPr>
          <p:cNvPr id="57" name="Picture 56">
            <a:extLst>
              <a:ext uri="{FF2B5EF4-FFF2-40B4-BE49-F238E27FC236}">
                <a16:creationId xmlns:a16="http://schemas.microsoft.com/office/drawing/2014/main" id="{07DC1D31-5B6B-BA27-28C5-8B425E0116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5391" y="2255734"/>
            <a:ext cx="12698447" cy="7154342"/>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02</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Đăng ký tài khoản ứng viên</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229675B1-3343-EC70-6D31-56F83F39278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8255" y="2260908"/>
            <a:ext cx="13288122" cy="7486566"/>
          </a:xfrm>
          <a:prstGeom prst="rect">
            <a:avLst/>
          </a:prstGeom>
          <a:noFill/>
          <a:ln>
            <a:noFill/>
          </a:ln>
        </p:spPr>
      </p:pic>
    </p:spTree>
    <p:extLst>
      <p:ext uri="{BB962C8B-B14F-4D97-AF65-F5344CB8AC3E}">
        <p14:creationId xmlns:p14="http://schemas.microsoft.com/office/powerpoint/2010/main" val="21860424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03</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Đăng nhập</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6F00495A-F10D-AD6E-7640-2A5450DB45B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7930" y="2141563"/>
            <a:ext cx="13088169" cy="7373912"/>
          </a:xfrm>
          <a:prstGeom prst="rect">
            <a:avLst/>
          </a:prstGeom>
          <a:noFill/>
          <a:ln>
            <a:noFill/>
          </a:ln>
        </p:spPr>
      </p:pic>
    </p:spTree>
    <p:extLst>
      <p:ext uri="{BB962C8B-B14F-4D97-AF65-F5344CB8AC3E}">
        <p14:creationId xmlns:p14="http://schemas.microsoft.com/office/powerpoint/2010/main" val="124278763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913216" y="278614"/>
            <a:ext cx="11021020" cy="589905"/>
          </a:xfrm>
          <a:prstGeom prst="rect">
            <a:avLst/>
          </a:prstGeom>
        </p:spPr>
        <p:txBody>
          <a:bodyPr wrap="square" lIns="0" tIns="0" rIns="0" bIns="0" rtlCol="0" anchor="t">
            <a:spAutoFit/>
          </a:bodyPr>
          <a:lstStyle/>
          <a:p>
            <a:pPr algn="l">
              <a:lnSpc>
                <a:spcPts val="4550"/>
              </a:lnSpc>
            </a:pPr>
            <a:r>
              <a:rPr lang="en-US" sz="4000" dirty="0">
                <a:solidFill>
                  <a:srgbClr val="203850"/>
                </a:solidFill>
                <a:latin typeface="Open Sans Bold Bold"/>
              </a:rPr>
              <a:t>4</a:t>
            </a:r>
            <a:r>
              <a:rPr lang="en-US" sz="4000">
                <a:solidFill>
                  <a:srgbClr val="203850"/>
                </a:solidFill>
                <a:latin typeface="Open Sans Bold Bold"/>
              </a:rPr>
              <a:t>. Demo</a:t>
            </a:r>
            <a:endParaRPr lang="en-US" sz="4000" dirty="0">
              <a:solidFill>
                <a:srgbClr val="203850"/>
              </a:solidFill>
              <a:latin typeface="Open Sans Bold Bold"/>
            </a:endParaRPr>
          </a:p>
        </p:txBody>
      </p:sp>
      <p:grpSp>
        <p:nvGrpSpPr>
          <p:cNvPr id="8" name="Group 8"/>
          <p:cNvGrpSpPr/>
          <p:nvPr/>
        </p:nvGrpSpPr>
        <p:grpSpPr>
          <a:xfrm>
            <a:off x="81678" y="-231402"/>
            <a:ext cx="885022" cy="1079920"/>
            <a:chOff x="0" y="0"/>
            <a:chExt cx="406400" cy="495897"/>
          </a:xfrm>
        </p:grpSpPr>
        <p:sp>
          <p:nvSpPr>
            <p:cNvPr id="9" name="Freeform 9"/>
            <p:cNvSpPr/>
            <p:nvPr/>
          </p:nvSpPr>
          <p:spPr>
            <a:xfrm>
              <a:off x="0" y="0"/>
              <a:ext cx="406400" cy="495897"/>
            </a:xfrm>
            <a:custGeom>
              <a:avLst/>
              <a:gdLst/>
              <a:ahLst/>
              <a:cxnLst/>
              <a:rect l="l" t="t" r="r" b="b"/>
              <a:pathLst>
                <a:path w="406400" h="495897">
                  <a:moveTo>
                    <a:pt x="203200" y="0"/>
                  </a:moveTo>
                  <a:lnTo>
                    <a:pt x="406400" y="0"/>
                  </a:lnTo>
                  <a:lnTo>
                    <a:pt x="203200" y="495897"/>
                  </a:lnTo>
                  <a:lnTo>
                    <a:pt x="0" y="495897"/>
                  </a:lnTo>
                  <a:lnTo>
                    <a:pt x="203200" y="0"/>
                  </a:lnTo>
                  <a:close/>
                </a:path>
              </a:pathLst>
            </a:custGeom>
            <a:solidFill>
              <a:srgbClr val="203850"/>
            </a:solidFill>
          </p:spPr>
        </p:sp>
        <p:sp>
          <p:nvSpPr>
            <p:cNvPr id="10" name="TextBox 1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1" name="AutoShape 11"/>
          <p:cNvSpPr/>
          <p:nvPr/>
        </p:nvSpPr>
        <p:spPr>
          <a:xfrm>
            <a:off x="-282365" y="1181100"/>
            <a:ext cx="11021020" cy="0"/>
          </a:xfrm>
          <a:prstGeom prst="line">
            <a:avLst/>
          </a:prstGeom>
          <a:ln w="47625" cap="flat">
            <a:solidFill>
              <a:srgbClr val="014B50"/>
            </a:solidFill>
            <a:prstDash val="solid"/>
            <a:headEnd type="none" w="sm" len="sm"/>
            <a:tailEnd type="oval" w="lg" len="lg"/>
          </a:ln>
        </p:spPr>
      </p:sp>
      <p:grpSp>
        <p:nvGrpSpPr>
          <p:cNvPr id="22" name="Group 22"/>
          <p:cNvGrpSpPr/>
          <p:nvPr/>
        </p:nvGrpSpPr>
        <p:grpSpPr>
          <a:xfrm>
            <a:off x="16043995" y="509813"/>
            <a:ext cx="2180601" cy="676861"/>
            <a:chOff x="0" y="0"/>
            <a:chExt cx="1597601" cy="495897"/>
          </a:xfrm>
        </p:grpSpPr>
        <p:sp>
          <p:nvSpPr>
            <p:cNvPr id="23" name="Freeform 23"/>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7E86"/>
              </a:solidFill>
            </a:ln>
          </p:spPr>
        </p:sp>
        <p:sp>
          <p:nvSpPr>
            <p:cNvPr id="24" name="TextBox 24"/>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a:off x="17134295" y="-217485"/>
            <a:ext cx="3433393" cy="1065728"/>
            <a:chOff x="0" y="0"/>
            <a:chExt cx="1597601" cy="495897"/>
          </a:xfrm>
        </p:grpSpPr>
        <p:sp>
          <p:nvSpPr>
            <p:cNvPr id="26" name="Freeform 26"/>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FFFFFF"/>
            </a:solidFill>
            <a:ln w="95250">
              <a:solidFill>
                <a:srgbClr val="005E64"/>
              </a:solidFill>
            </a:ln>
          </p:spPr>
        </p:sp>
        <p:sp>
          <p:nvSpPr>
            <p:cNvPr id="27" name="TextBox 27"/>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15561308" y="9258300"/>
            <a:ext cx="3314101" cy="1028700"/>
            <a:chOff x="0" y="0"/>
            <a:chExt cx="1597601" cy="495897"/>
          </a:xfrm>
        </p:grpSpPr>
        <p:sp>
          <p:nvSpPr>
            <p:cNvPr id="29" name="Freeform 29"/>
            <p:cNvSpPr/>
            <p:nvPr/>
          </p:nvSpPr>
          <p:spPr>
            <a:xfrm>
              <a:off x="0" y="0"/>
              <a:ext cx="1597601" cy="495897"/>
            </a:xfrm>
            <a:custGeom>
              <a:avLst/>
              <a:gdLst/>
              <a:ahLst/>
              <a:cxnLst/>
              <a:rect l="l" t="t" r="r" b="b"/>
              <a:pathLst>
                <a:path w="1597601" h="495897">
                  <a:moveTo>
                    <a:pt x="203200" y="0"/>
                  </a:moveTo>
                  <a:lnTo>
                    <a:pt x="1597601" y="0"/>
                  </a:lnTo>
                  <a:lnTo>
                    <a:pt x="1394401" y="495897"/>
                  </a:lnTo>
                  <a:lnTo>
                    <a:pt x="0" y="495897"/>
                  </a:lnTo>
                  <a:lnTo>
                    <a:pt x="203200" y="0"/>
                  </a:lnTo>
                  <a:close/>
                </a:path>
              </a:pathLst>
            </a:custGeom>
            <a:solidFill>
              <a:srgbClr val="04383F"/>
            </a:solidFill>
          </p:spPr>
        </p:sp>
        <p:sp>
          <p:nvSpPr>
            <p:cNvPr id="30" name="TextBox 30"/>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grpSp>
        <p:nvGrpSpPr>
          <p:cNvPr id="31" name="Group 31"/>
          <p:cNvGrpSpPr/>
          <p:nvPr/>
        </p:nvGrpSpPr>
        <p:grpSpPr>
          <a:xfrm>
            <a:off x="14096384" y="9772650"/>
            <a:ext cx="2135484" cy="514350"/>
            <a:chOff x="0" y="0"/>
            <a:chExt cx="2058870" cy="495897"/>
          </a:xfrm>
        </p:grpSpPr>
        <p:sp>
          <p:nvSpPr>
            <p:cNvPr id="32" name="Freeform 32"/>
            <p:cNvSpPr/>
            <p:nvPr/>
          </p:nvSpPr>
          <p:spPr>
            <a:xfrm>
              <a:off x="0" y="0"/>
              <a:ext cx="2058870" cy="495897"/>
            </a:xfrm>
            <a:custGeom>
              <a:avLst/>
              <a:gdLst/>
              <a:ahLst/>
              <a:cxnLst/>
              <a:rect l="l" t="t" r="r" b="b"/>
              <a:pathLst>
                <a:path w="2058870" h="495897">
                  <a:moveTo>
                    <a:pt x="203200" y="0"/>
                  </a:moveTo>
                  <a:lnTo>
                    <a:pt x="2058870" y="0"/>
                  </a:lnTo>
                  <a:lnTo>
                    <a:pt x="1855670" y="495897"/>
                  </a:lnTo>
                  <a:lnTo>
                    <a:pt x="0" y="495897"/>
                  </a:lnTo>
                  <a:lnTo>
                    <a:pt x="203200" y="0"/>
                  </a:lnTo>
                  <a:close/>
                </a:path>
              </a:pathLst>
            </a:custGeom>
            <a:solidFill>
              <a:srgbClr val="007E86"/>
            </a:solidFill>
          </p:spPr>
        </p:sp>
        <p:sp>
          <p:nvSpPr>
            <p:cNvPr id="33" name="TextBox 3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34" name="AutoShape 34"/>
          <p:cNvSpPr/>
          <p:nvPr/>
        </p:nvSpPr>
        <p:spPr>
          <a:xfrm rot="6300000">
            <a:off x="-2669380" y="10785786"/>
            <a:ext cx="4723539" cy="0"/>
          </a:xfrm>
          <a:prstGeom prst="line">
            <a:avLst/>
          </a:prstGeom>
          <a:ln w="38100" cap="flat">
            <a:solidFill>
              <a:srgbClr val="000000">
                <a:alpha val="64706"/>
              </a:srgbClr>
            </a:solidFill>
            <a:prstDash val="solid"/>
            <a:headEnd type="none" w="sm" len="sm"/>
            <a:tailEnd type="none" w="sm" len="sm"/>
          </a:ln>
        </p:spPr>
      </p:sp>
      <p:sp>
        <p:nvSpPr>
          <p:cNvPr id="35" name="AutoShape 35"/>
          <p:cNvSpPr/>
          <p:nvPr/>
        </p:nvSpPr>
        <p:spPr>
          <a:xfrm>
            <a:off x="-512722" y="9258300"/>
            <a:ext cx="1319275" cy="2790356"/>
          </a:xfrm>
          <a:prstGeom prst="rect">
            <a:avLst/>
          </a:prstGeom>
          <a:solidFill>
            <a:srgbClr val="3EDAD8"/>
          </a:solidFill>
        </p:spPr>
      </p:sp>
      <p:sp>
        <p:nvSpPr>
          <p:cNvPr id="36" name="AutoShape 36"/>
          <p:cNvSpPr/>
          <p:nvPr/>
        </p:nvSpPr>
        <p:spPr>
          <a:xfrm>
            <a:off x="-3836947" y="9904412"/>
            <a:ext cx="10869754" cy="125413"/>
          </a:xfrm>
          <a:prstGeom prst="rect">
            <a:avLst/>
          </a:prstGeom>
          <a:solidFill>
            <a:srgbClr val="04383F"/>
          </a:solidFill>
        </p:spPr>
      </p:sp>
      <p:grpSp>
        <p:nvGrpSpPr>
          <p:cNvPr id="16" name="Group 7">
            <a:extLst>
              <a:ext uri="{FF2B5EF4-FFF2-40B4-BE49-F238E27FC236}">
                <a16:creationId xmlns:a16="http://schemas.microsoft.com/office/drawing/2014/main" id="{FC3464F2-3947-810C-ADA4-DB07C5CE04F0}"/>
              </a:ext>
            </a:extLst>
          </p:cNvPr>
          <p:cNvGrpSpPr/>
          <p:nvPr/>
        </p:nvGrpSpPr>
        <p:grpSpPr>
          <a:xfrm>
            <a:off x="296007" y="1471745"/>
            <a:ext cx="708660" cy="708660"/>
            <a:chOff x="0" y="0"/>
            <a:chExt cx="812800" cy="812800"/>
          </a:xfrm>
        </p:grpSpPr>
        <p:sp>
          <p:nvSpPr>
            <p:cNvPr id="20" name="Freeform 8">
              <a:extLst>
                <a:ext uri="{FF2B5EF4-FFF2-40B4-BE49-F238E27FC236}">
                  <a16:creationId xmlns:a16="http://schemas.microsoft.com/office/drawing/2014/main" id="{5877FD56-7B35-E447-AFC1-5910D2362B83}"/>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14B50"/>
            </a:solidFill>
          </p:spPr>
          <p:txBody>
            <a:bodyPr/>
            <a:lstStyle/>
            <a:p>
              <a:endParaRPr lang="en-US"/>
            </a:p>
          </p:txBody>
        </p:sp>
        <p:sp>
          <p:nvSpPr>
            <p:cNvPr id="21" name="TextBox 9">
              <a:extLst>
                <a:ext uri="{FF2B5EF4-FFF2-40B4-BE49-F238E27FC236}">
                  <a16:creationId xmlns:a16="http://schemas.microsoft.com/office/drawing/2014/main" id="{B18B7052-92F5-88CA-63DF-EC08E50CCB5B}"/>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22">
            <a:extLst>
              <a:ext uri="{FF2B5EF4-FFF2-40B4-BE49-F238E27FC236}">
                <a16:creationId xmlns:a16="http://schemas.microsoft.com/office/drawing/2014/main" id="{A4BBFFBD-754D-B552-382C-85FEF3353AEA}"/>
              </a:ext>
            </a:extLst>
          </p:cNvPr>
          <p:cNvSpPr txBox="1"/>
          <p:nvPr/>
        </p:nvSpPr>
        <p:spPr>
          <a:xfrm>
            <a:off x="296007" y="1606429"/>
            <a:ext cx="708660" cy="439293"/>
          </a:xfrm>
          <a:prstGeom prst="rect">
            <a:avLst/>
          </a:prstGeom>
        </p:spPr>
        <p:txBody>
          <a:bodyPr lIns="0" tIns="0" rIns="0" bIns="0" rtlCol="0" anchor="t">
            <a:spAutoFit/>
          </a:bodyPr>
          <a:lstStyle/>
          <a:p>
            <a:pPr algn="ctr">
              <a:lnSpc>
                <a:spcPts val="3276"/>
              </a:lnSpc>
            </a:pPr>
            <a:r>
              <a:rPr lang="en-US" sz="2800" spc="-98">
                <a:solidFill>
                  <a:srgbClr val="FFFFFF"/>
                </a:solidFill>
                <a:latin typeface="Poppins Medium Bold"/>
              </a:rPr>
              <a:t>04</a:t>
            </a:r>
          </a:p>
        </p:txBody>
      </p:sp>
      <p:sp>
        <p:nvSpPr>
          <p:cNvPr id="42" name="TextBox 28">
            <a:extLst>
              <a:ext uri="{FF2B5EF4-FFF2-40B4-BE49-F238E27FC236}">
                <a16:creationId xmlns:a16="http://schemas.microsoft.com/office/drawing/2014/main" id="{E996F3A8-81C7-816B-D6D6-0C7BDE1BF3D9}"/>
              </a:ext>
            </a:extLst>
          </p:cNvPr>
          <p:cNvSpPr txBox="1"/>
          <p:nvPr/>
        </p:nvSpPr>
        <p:spPr>
          <a:xfrm>
            <a:off x="1273272" y="1623357"/>
            <a:ext cx="8915400" cy="400110"/>
          </a:xfrm>
          <a:prstGeom prst="rect">
            <a:avLst/>
          </a:prstGeom>
        </p:spPr>
        <p:txBody>
          <a:bodyPr wrap="square" lIns="0" tIns="0" rIns="0" bIns="0" rtlCol="0" anchor="t">
            <a:spAutoFit/>
          </a:bodyPr>
          <a:lstStyle/>
          <a:p>
            <a:pPr algn="just"/>
            <a:r>
              <a:rPr lang="en-US" sz="2600">
                <a:latin typeface="Inter" panose="020B0604020202020204" charset="0"/>
                <a:ea typeface="Inter" panose="020B0604020202020204" charset="0"/>
              </a:rPr>
              <a:t>Đăng xuất</a:t>
            </a:r>
            <a:endParaRPr lang="en-US" sz="2600" dirty="0">
              <a:solidFill>
                <a:srgbClr val="1B1B1B"/>
              </a:solidFill>
              <a:latin typeface="Inter" panose="020B0604020202020204" charset="0"/>
              <a:ea typeface="Inter" panose="020B0604020202020204" charset="0"/>
            </a:endParaRPr>
          </a:p>
        </p:txBody>
      </p:sp>
      <p:pic>
        <p:nvPicPr>
          <p:cNvPr id="2" name="Picture 1">
            <a:extLst>
              <a:ext uri="{FF2B5EF4-FFF2-40B4-BE49-F238E27FC236}">
                <a16:creationId xmlns:a16="http://schemas.microsoft.com/office/drawing/2014/main" id="{E9F2637E-73BB-A640-2D89-4EFD34E3B90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87580" y="2254403"/>
            <a:ext cx="12689809" cy="7149475"/>
          </a:xfrm>
          <a:prstGeom prst="rect">
            <a:avLst/>
          </a:prstGeom>
          <a:noFill/>
          <a:ln>
            <a:noFill/>
          </a:ln>
        </p:spPr>
      </p:pic>
    </p:spTree>
    <p:extLst>
      <p:ext uri="{BB962C8B-B14F-4D97-AF65-F5344CB8AC3E}">
        <p14:creationId xmlns:p14="http://schemas.microsoft.com/office/powerpoint/2010/main" val="706638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476</TotalTime>
  <Words>339</Words>
  <Application>Microsoft Office PowerPoint</Application>
  <PresentationFormat>Custom</PresentationFormat>
  <Paragraphs>58</Paragraphs>
  <Slides>17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Saira Black Bold</vt:lpstr>
      <vt:lpstr>Arial</vt:lpstr>
      <vt:lpstr>Open Sans Bold Bold</vt:lpstr>
      <vt:lpstr>Inter Bold</vt:lpstr>
      <vt:lpstr>Calibri</vt:lpstr>
      <vt:lpstr>DejaVu Serif</vt:lpstr>
      <vt:lpstr>Saira Black</vt:lpstr>
      <vt:lpstr>Poppins Medium Bold</vt:lpstr>
      <vt:lpstr>Inter</vt:lpstr>
      <vt:lpstr>DejaVu Serif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Toan Thong Tin</dc:title>
  <cp:lastModifiedBy>Nguyen Viet Manh (CTV-CNTT)</cp:lastModifiedBy>
  <cp:revision>8</cp:revision>
  <dcterms:created xsi:type="dcterms:W3CDTF">2006-08-16T00:00:00Z</dcterms:created>
  <dcterms:modified xsi:type="dcterms:W3CDTF">2024-12-15T03:39:03Z</dcterms:modified>
  <dc:identifier>DAFRGEm6lLA</dc:identifier>
</cp:coreProperties>
</file>